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39"/>
  </p:notesMasterIdLst>
  <p:sldIdLst>
    <p:sldId id="2147469065" r:id="rId3"/>
    <p:sldId id="436" r:id="rId4"/>
    <p:sldId id="393" r:id="rId5"/>
    <p:sldId id="408" r:id="rId6"/>
    <p:sldId id="2147469069" r:id="rId7"/>
    <p:sldId id="2147469081" r:id="rId8"/>
    <p:sldId id="2147469071" r:id="rId9"/>
    <p:sldId id="441" r:id="rId10"/>
    <p:sldId id="431" r:id="rId11"/>
    <p:sldId id="444" r:id="rId12"/>
    <p:sldId id="2147469082" r:id="rId13"/>
    <p:sldId id="2147469072" r:id="rId14"/>
    <p:sldId id="2147469073" r:id="rId15"/>
    <p:sldId id="2147469074" r:id="rId16"/>
    <p:sldId id="2147469068" r:id="rId17"/>
    <p:sldId id="2147469076" r:id="rId18"/>
    <p:sldId id="2147469077" r:id="rId19"/>
    <p:sldId id="2147469078" r:id="rId20"/>
    <p:sldId id="2147469075" r:id="rId21"/>
    <p:sldId id="2147469080" r:id="rId22"/>
    <p:sldId id="2147469083" r:id="rId23"/>
    <p:sldId id="2147469079" r:id="rId24"/>
    <p:sldId id="442" r:id="rId25"/>
    <p:sldId id="438" r:id="rId26"/>
    <p:sldId id="2147469084" r:id="rId27"/>
    <p:sldId id="2147469087" r:id="rId28"/>
    <p:sldId id="2147469088" r:id="rId29"/>
    <p:sldId id="2147469089" r:id="rId30"/>
    <p:sldId id="414" r:id="rId31"/>
    <p:sldId id="413" r:id="rId32"/>
    <p:sldId id="426" r:id="rId33"/>
    <p:sldId id="429" r:id="rId34"/>
    <p:sldId id="418" r:id="rId35"/>
    <p:sldId id="417" r:id="rId36"/>
    <p:sldId id="416" r:id="rId37"/>
    <p:sldId id="42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N" id="{C50DBCF7-18B4-40A4-999F-23E9C485EC0E}">
          <p14:sldIdLst>
            <p14:sldId id="2147469065"/>
            <p14:sldId id="436"/>
            <p14:sldId id="393"/>
            <p14:sldId id="408"/>
            <p14:sldId id="2147469069"/>
            <p14:sldId id="2147469081"/>
            <p14:sldId id="2147469071"/>
            <p14:sldId id="441"/>
            <p14:sldId id="431"/>
            <p14:sldId id="444"/>
            <p14:sldId id="2147469082"/>
            <p14:sldId id="2147469072"/>
            <p14:sldId id="2147469073"/>
            <p14:sldId id="2147469074"/>
            <p14:sldId id="2147469068"/>
            <p14:sldId id="2147469076"/>
            <p14:sldId id="2147469077"/>
            <p14:sldId id="2147469078"/>
            <p14:sldId id="2147469075"/>
            <p14:sldId id="2147469080"/>
            <p14:sldId id="2147469083"/>
            <p14:sldId id="2147469079"/>
            <p14:sldId id="442"/>
            <p14:sldId id="438"/>
            <p14:sldId id="2147469084"/>
            <p14:sldId id="2147469087"/>
            <p14:sldId id="2147469088"/>
            <p14:sldId id="2147469089"/>
            <p14:sldId id="414"/>
            <p14:sldId id="413"/>
            <p14:sldId id="426"/>
            <p14:sldId id="429"/>
            <p14:sldId id="418"/>
            <p14:sldId id="417"/>
            <p14:sldId id="416"/>
          </p14:sldIdLst>
        </p14:section>
        <p14:section name="Graveyard" id="{610F1922-CEE7-46CB-86BC-ACE2C167E63B}">
          <p14:sldIdLst>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C4E603-7B0B-178A-7905-A1EFCBE5E81E}" name="Phan, T.H.G. (Kristen, Student M-BIT)" initials="PT(SMB" userId="Phan, T.H.G. (Kristen, Student M-BIT)" providerId="None"/>
  <p188:author id="{F3402C5C-3750-213D-2568-BAE92F82F029}" name="Phan, Kristen" initials="PK" userId="S::kristen.phan@accenture.com::b01a336c-ed6b-492e-8789-322699d27f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E6DCFF"/>
    <a:srgbClr val="460073"/>
    <a:srgbClr val="FFFFFF"/>
    <a:srgbClr val="B940FF"/>
    <a:srgbClr val="E8AED7"/>
    <a:srgbClr val="D9D9D9"/>
    <a:srgbClr val="C5E0B4"/>
    <a:srgbClr val="E8E8E8"/>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E423F-9816-4599-9154-A851D6C23E6B}" v="2191" dt="2023-01-23T20:43:54.776"/>
    <p1510:client id="{50892F9D-37A3-4BC2-AE41-A144172097DF}" v="38" dt="2023-01-24T11:39:18.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81" autoAdjust="0"/>
  </p:normalViewPr>
  <p:slideViewPr>
    <p:cSldViewPr snapToGrid="0">
      <p:cViewPr varScale="1">
        <p:scale>
          <a:sx n="51" d="100"/>
          <a:sy n="51" d="100"/>
        </p:scale>
        <p:origin x="1164"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8/10/relationships/authors" Target="authors.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Kristen" userId="b01a336c-ed6b-492e-8789-322699d27f18" providerId="ADAL" clId="{50892F9D-37A3-4BC2-AE41-A144172097DF}"/>
    <pc:docChg chg="custSel delSld modSld sldOrd delSection modSection">
      <pc:chgData name="Phan, Kristen" userId="b01a336c-ed6b-492e-8789-322699d27f18" providerId="ADAL" clId="{50892F9D-37A3-4BC2-AE41-A144172097DF}" dt="2023-01-24T12:19:57.276" v="796" actId="20577"/>
      <pc:docMkLst>
        <pc:docMk/>
      </pc:docMkLst>
      <pc:sldChg chg="del">
        <pc:chgData name="Phan, Kristen" userId="b01a336c-ed6b-492e-8789-322699d27f18" providerId="ADAL" clId="{50892F9D-37A3-4BC2-AE41-A144172097DF}" dt="2023-01-23T20:46:51.075" v="4" actId="47"/>
        <pc:sldMkLst>
          <pc:docMk/>
          <pc:sldMk cId="679714418" sldId="256"/>
        </pc:sldMkLst>
      </pc:sldChg>
      <pc:sldChg chg="del">
        <pc:chgData name="Phan, Kristen" userId="b01a336c-ed6b-492e-8789-322699d27f18" providerId="ADAL" clId="{50892F9D-37A3-4BC2-AE41-A144172097DF}" dt="2023-01-23T20:46:51.075" v="4" actId="47"/>
        <pc:sldMkLst>
          <pc:docMk/>
          <pc:sldMk cId="2047664497" sldId="257"/>
        </pc:sldMkLst>
      </pc:sldChg>
      <pc:sldChg chg="del">
        <pc:chgData name="Phan, Kristen" userId="b01a336c-ed6b-492e-8789-322699d27f18" providerId="ADAL" clId="{50892F9D-37A3-4BC2-AE41-A144172097DF}" dt="2023-01-23T20:46:51.075" v="4" actId="47"/>
        <pc:sldMkLst>
          <pc:docMk/>
          <pc:sldMk cId="4275010380" sldId="258"/>
        </pc:sldMkLst>
      </pc:sldChg>
      <pc:sldChg chg="del">
        <pc:chgData name="Phan, Kristen" userId="b01a336c-ed6b-492e-8789-322699d27f18" providerId="ADAL" clId="{50892F9D-37A3-4BC2-AE41-A144172097DF}" dt="2023-01-23T20:46:51.075" v="4" actId="47"/>
        <pc:sldMkLst>
          <pc:docMk/>
          <pc:sldMk cId="863663673" sldId="259"/>
        </pc:sldMkLst>
      </pc:sldChg>
      <pc:sldChg chg="del">
        <pc:chgData name="Phan, Kristen" userId="b01a336c-ed6b-492e-8789-322699d27f18" providerId="ADAL" clId="{50892F9D-37A3-4BC2-AE41-A144172097DF}" dt="2023-01-23T20:46:51.075" v="4" actId="47"/>
        <pc:sldMkLst>
          <pc:docMk/>
          <pc:sldMk cId="2186781136" sldId="260"/>
        </pc:sldMkLst>
      </pc:sldChg>
      <pc:sldChg chg="del">
        <pc:chgData name="Phan, Kristen" userId="b01a336c-ed6b-492e-8789-322699d27f18" providerId="ADAL" clId="{50892F9D-37A3-4BC2-AE41-A144172097DF}" dt="2023-01-23T20:46:51.075" v="4" actId="47"/>
        <pc:sldMkLst>
          <pc:docMk/>
          <pc:sldMk cId="2926399555" sldId="261"/>
        </pc:sldMkLst>
      </pc:sldChg>
      <pc:sldChg chg="del">
        <pc:chgData name="Phan, Kristen" userId="b01a336c-ed6b-492e-8789-322699d27f18" providerId="ADAL" clId="{50892F9D-37A3-4BC2-AE41-A144172097DF}" dt="2023-01-23T20:46:51.075" v="4" actId="47"/>
        <pc:sldMkLst>
          <pc:docMk/>
          <pc:sldMk cId="1655427095" sldId="262"/>
        </pc:sldMkLst>
      </pc:sldChg>
      <pc:sldChg chg="del">
        <pc:chgData name="Phan, Kristen" userId="b01a336c-ed6b-492e-8789-322699d27f18" providerId="ADAL" clId="{50892F9D-37A3-4BC2-AE41-A144172097DF}" dt="2023-01-23T20:46:51.075" v="4" actId="47"/>
        <pc:sldMkLst>
          <pc:docMk/>
          <pc:sldMk cId="2712658945" sldId="263"/>
        </pc:sldMkLst>
      </pc:sldChg>
      <pc:sldChg chg="del">
        <pc:chgData name="Phan, Kristen" userId="b01a336c-ed6b-492e-8789-322699d27f18" providerId="ADAL" clId="{50892F9D-37A3-4BC2-AE41-A144172097DF}" dt="2023-01-23T20:46:51.075" v="4" actId="47"/>
        <pc:sldMkLst>
          <pc:docMk/>
          <pc:sldMk cId="542678065" sldId="264"/>
        </pc:sldMkLst>
      </pc:sldChg>
      <pc:sldChg chg="del">
        <pc:chgData name="Phan, Kristen" userId="b01a336c-ed6b-492e-8789-322699d27f18" providerId="ADAL" clId="{50892F9D-37A3-4BC2-AE41-A144172097DF}" dt="2023-01-23T20:46:51.075" v="4" actId="47"/>
        <pc:sldMkLst>
          <pc:docMk/>
          <pc:sldMk cId="666595780" sldId="265"/>
        </pc:sldMkLst>
      </pc:sldChg>
      <pc:sldChg chg="del">
        <pc:chgData name="Phan, Kristen" userId="b01a336c-ed6b-492e-8789-322699d27f18" providerId="ADAL" clId="{50892F9D-37A3-4BC2-AE41-A144172097DF}" dt="2023-01-23T20:46:51.075" v="4" actId="47"/>
        <pc:sldMkLst>
          <pc:docMk/>
          <pc:sldMk cId="2287691558" sldId="266"/>
        </pc:sldMkLst>
      </pc:sldChg>
      <pc:sldChg chg="del">
        <pc:chgData name="Phan, Kristen" userId="b01a336c-ed6b-492e-8789-322699d27f18" providerId="ADAL" clId="{50892F9D-37A3-4BC2-AE41-A144172097DF}" dt="2023-01-23T20:46:51.075" v="4" actId="47"/>
        <pc:sldMkLst>
          <pc:docMk/>
          <pc:sldMk cId="2580646601" sldId="267"/>
        </pc:sldMkLst>
      </pc:sldChg>
      <pc:sldChg chg="del">
        <pc:chgData name="Phan, Kristen" userId="b01a336c-ed6b-492e-8789-322699d27f18" providerId="ADAL" clId="{50892F9D-37A3-4BC2-AE41-A144172097DF}" dt="2023-01-23T20:46:51.075" v="4" actId="47"/>
        <pc:sldMkLst>
          <pc:docMk/>
          <pc:sldMk cId="152595344" sldId="268"/>
        </pc:sldMkLst>
      </pc:sldChg>
      <pc:sldChg chg="del">
        <pc:chgData name="Phan, Kristen" userId="b01a336c-ed6b-492e-8789-322699d27f18" providerId="ADAL" clId="{50892F9D-37A3-4BC2-AE41-A144172097DF}" dt="2023-01-23T20:46:51.075" v="4" actId="47"/>
        <pc:sldMkLst>
          <pc:docMk/>
          <pc:sldMk cId="3754055128" sldId="269"/>
        </pc:sldMkLst>
      </pc:sldChg>
      <pc:sldChg chg="del">
        <pc:chgData name="Phan, Kristen" userId="b01a336c-ed6b-492e-8789-322699d27f18" providerId="ADAL" clId="{50892F9D-37A3-4BC2-AE41-A144172097DF}" dt="2023-01-23T20:46:51.075" v="4" actId="47"/>
        <pc:sldMkLst>
          <pc:docMk/>
          <pc:sldMk cId="3968828757" sldId="270"/>
        </pc:sldMkLst>
      </pc:sldChg>
      <pc:sldChg chg="del">
        <pc:chgData name="Phan, Kristen" userId="b01a336c-ed6b-492e-8789-322699d27f18" providerId="ADAL" clId="{50892F9D-37A3-4BC2-AE41-A144172097DF}" dt="2023-01-23T20:46:51.075" v="4" actId="47"/>
        <pc:sldMkLst>
          <pc:docMk/>
          <pc:sldMk cId="1641778413" sldId="272"/>
        </pc:sldMkLst>
      </pc:sldChg>
      <pc:sldChg chg="del">
        <pc:chgData name="Phan, Kristen" userId="b01a336c-ed6b-492e-8789-322699d27f18" providerId="ADAL" clId="{50892F9D-37A3-4BC2-AE41-A144172097DF}" dt="2023-01-23T20:46:51.075" v="4" actId="47"/>
        <pc:sldMkLst>
          <pc:docMk/>
          <pc:sldMk cId="3869588450" sldId="273"/>
        </pc:sldMkLst>
      </pc:sldChg>
      <pc:sldChg chg="del">
        <pc:chgData name="Phan, Kristen" userId="b01a336c-ed6b-492e-8789-322699d27f18" providerId="ADAL" clId="{50892F9D-37A3-4BC2-AE41-A144172097DF}" dt="2023-01-23T20:46:51.075" v="4" actId="47"/>
        <pc:sldMkLst>
          <pc:docMk/>
          <pc:sldMk cId="1525220099" sldId="275"/>
        </pc:sldMkLst>
      </pc:sldChg>
      <pc:sldChg chg="del">
        <pc:chgData name="Phan, Kristen" userId="b01a336c-ed6b-492e-8789-322699d27f18" providerId="ADAL" clId="{50892F9D-37A3-4BC2-AE41-A144172097DF}" dt="2023-01-23T20:46:51.075" v="4" actId="47"/>
        <pc:sldMkLst>
          <pc:docMk/>
          <pc:sldMk cId="2003673056" sldId="276"/>
        </pc:sldMkLst>
      </pc:sldChg>
      <pc:sldChg chg="del">
        <pc:chgData name="Phan, Kristen" userId="b01a336c-ed6b-492e-8789-322699d27f18" providerId="ADAL" clId="{50892F9D-37A3-4BC2-AE41-A144172097DF}" dt="2023-01-23T20:46:51.075" v="4" actId="47"/>
        <pc:sldMkLst>
          <pc:docMk/>
          <pc:sldMk cId="3059400620" sldId="277"/>
        </pc:sldMkLst>
      </pc:sldChg>
      <pc:sldChg chg="del">
        <pc:chgData name="Phan, Kristen" userId="b01a336c-ed6b-492e-8789-322699d27f18" providerId="ADAL" clId="{50892F9D-37A3-4BC2-AE41-A144172097DF}" dt="2023-01-23T20:46:51.075" v="4" actId="47"/>
        <pc:sldMkLst>
          <pc:docMk/>
          <pc:sldMk cId="4292085014" sldId="278"/>
        </pc:sldMkLst>
      </pc:sldChg>
      <pc:sldChg chg="del">
        <pc:chgData name="Phan, Kristen" userId="b01a336c-ed6b-492e-8789-322699d27f18" providerId="ADAL" clId="{50892F9D-37A3-4BC2-AE41-A144172097DF}" dt="2023-01-23T20:46:51.075" v="4" actId="47"/>
        <pc:sldMkLst>
          <pc:docMk/>
          <pc:sldMk cId="4058831142" sldId="283"/>
        </pc:sldMkLst>
      </pc:sldChg>
      <pc:sldChg chg="del">
        <pc:chgData name="Phan, Kristen" userId="b01a336c-ed6b-492e-8789-322699d27f18" providerId="ADAL" clId="{50892F9D-37A3-4BC2-AE41-A144172097DF}" dt="2023-01-23T20:46:51.075" v="4" actId="47"/>
        <pc:sldMkLst>
          <pc:docMk/>
          <pc:sldMk cId="4024082885" sldId="286"/>
        </pc:sldMkLst>
      </pc:sldChg>
      <pc:sldChg chg="del">
        <pc:chgData name="Phan, Kristen" userId="b01a336c-ed6b-492e-8789-322699d27f18" providerId="ADAL" clId="{50892F9D-37A3-4BC2-AE41-A144172097DF}" dt="2023-01-23T20:46:51.075" v="4" actId="47"/>
        <pc:sldMkLst>
          <pc:docMk/>
          <pc:sldMk cId="146205566" sldId="288"/>
        </pc:sldMkLst>
      </pc:sldChg>
      <pc:sldChg chg="del">
        <pc:chgData name="Phan, Kristen" userId="b01a336c-ed6b-492e-8789-322699d27f18" providerId="ADAL" clId="{50892F9D-37A3-4BC2-AE41-A144172097DF}" dt="2023-01-23T20:46:51.075" v="4" actId="47"/>
        <pc:sldMkLst>
          <pc:docMk/>
          <pc:sldMk cId="1449206731" sldId="289"/>
        </pc:sldMkLst>
      </pc:sldChg>
      <pc:sldChg chg="del">
        <pc:chgData name="Phan, Kristen" userId="b01a336c-ed6b-492e-8789-322699d27f18" providerId="ADAL" clId="{50892F9D-37A3-4BC2-AE41-A144172097DF}" dt="2023-01-23T20:46:51.075" v="4" actId="47"/>
        <pc:sldMkLst>
          <pc:docMk/>
          <pc:sldMk cId="3042331888" sldId="293"/>
        </pc:sldMkLst>
      </pc:sldChg>
      <pc:sldChg chg="del">
        <pc:chgData name="Phan, Kristen" userId="b01a336c-ed6b-492e-8789-322699d27f18" providerId="ADAL" clId="{50892F9D-37A3-4BC2-AE41-A144172097DF}" dt="2023-01-23T20:46:51.075" v="4" actId="47"/>
        <pc:sldMkLst>
          <pc:docMk/>
          <pc:sldMk cId="4040854859" sldId="295"/>
        </pc:sldMkLst>
      </pc:sldChg>
      <pc:sldChg chg="del">
        <pc:chgData name="Phan, Kristen" userId="b01a336c-ed6b-492e-8789-322699d27f18" providerId="ADAL" clId="{50892F9D-37A3-4BC2-AE41-A144172097DF}" dt="2023-01-23T20:46:51.075" v="4" actId="47"/>
        <pc:sldMkLst>
          <pc:docMk/>
          <pc:sldMk cId="509225742" sldId="296"/>
        </pc:sldMkLst>
      </pc:sldChg>
      <pc:sldChg chg="del">
        <pc:chgData name="Phan, Kristen" userId="b01a336c-ed6b-492e-8789-322699d27f18" providerId="ADAL" clId="{50892F9D-37A3-4BC2-AE41-A144172097DF}" dt="2023-01-23T20:46:51.075" v="4" actId="47"/>
        <pc:sldMkLst>
          <pc:docMk/>
          <pc:sldMk cId="1054039763" sldId="297"/>
        </pc:sldMkLst>
      </pc:sldChg>
      <pc:sldChg chg="del">
        <pc:chgData name="Phan, Kristen" userId="b01a336c-ed6b-492e-8789-322699d27f18" providerId="ADAL" clId="{50892F9D-37A3-4BC2-AE41-A144172097DF}" dt="2023-01-23T20:46:51.075" v="4" actId="47"/>
        <pc:sldMkLst>
          <pc:docMk/>
          <pc:sldMk cId="2428844879" sldId="298"/>
        </pc:sldMkLst>
      </pc:sldChg>
      <pc:sldChg chg="del">
        <pc:chgData name="Phan, Kristen" userId="b01a336c-ed6b-492e-8789-322699d27f18" providerId="ADAL" clId="{50892F9D-37A3-4BC2-AE41-A144172097DF}" dt="2023-01-23T20:46:51.075" v="4" actId="47"/>
        <pc:sldMkLst>
          <pc:docMk/>
          <pc:sldMk cId="1219041919" sldId="299"/>
        </pc:sldMkLst>
      </pc:sldChg>
      <pc:sldChg chg="del">
        <pc:chgData name="Phan, Kristen" userId="b01a336c-ed6b-492e-8789-322699d27f18" providerId="ADAL" clId="{50892F9D-37A3-4BC2-AE41-A144172097DF}" dt="2023-01-23T20:46:51.075" v="4" actId="47"/>
        <pc:sldMkLst>
          <pc:docMk/>
          <pc:sldMk cId="4209022567" sldId="300"/>
        </pc:sldMkLst>
      </pc:sldChg>
      <pc:sldChg chg="del">
        <pc:chgData name="Phan, Kristen" userId="b01a336c-ed6b-492e-8789-322699d27f18" providerId="ADAL" clId="{50892F9D-37A3-4BC2-AE41-A144172097DF}" dt="2023-01-23T20:46:51.075" v="4" actId="47"/>
        <pc:sldMkLst>
          <pc:docMk/>
          <pc:sldMk cId="2903541733" sldId="301"/>
        </pc:sldMkLst>
      </pc:sldChg>
      <pc:sldChg chg="del">
        <pc:chgData name="Phan, Kristen" userId="b01a336c-ed6b-492e-8789-322699d27f18" providerId="ADAL" clId="{50892F9D-37A3-4BC2-AE41-A144172097DF}" dt="2023-01-23T20:46:51.075" v="4" actId="47"/>
        <pc:sldMkLst>
          <pc:docMk/>
          <pc:sldMk cId="2007917052" sldId="303"/>
        </pc:sldMkLst>
      </pc:sldChg>
      <pc:sldChg chg="del">
        <pc:chgData name="Phan, Kristen" userId="b01a336c-ed6b-492e-8789-322699d27f18" providerId="ADAL" clId="{50892F9D-37A3-4BC2-AE41-A144172097DF}" dt="2023-01-23T20:46:51.075" v="4" actId="47"/>
        <pc:sldMkLst>
          <pc:docMk/>
          <pc:sldMk cId="2233045458" sldId="305"/>
        </pc:sldMkLst>
      </pc:sldChg>
      <pc:sldChg chg="del">
        <pc:chgData name="Phan, Kristen" userId="b01a336c-ed6b-492e-8789-322699d27f18" providerId="ADAL" clId="{50892F9D-37A3-4BC2-AE41-A144172097DF}" dt="2023-01-23T20:46:51.075" v="4" actId="47"/>
        <pc:sldMkLst>
          <pc:docMk/>
          <pc:sldMk cId="2865143604" sldId="306"/>
        </pc:sldMkLst>
      </pc:sldChg>
      <pc:sldChg chg="del">
        <pc:chgData name="Phan, Kristen" userId="b01a336c-ed6b-492e-8789-322699d27f18" providerId="ADAL" clId="{50892F9D-37A3-4BC2-AE41-A144172097DF}" dt="2023-01-23T20:46:51.075" v="4" actId="47"/>
        <pc:sldMkLst>
          <pc:docMk/>
          <pc:sldMk cId="1230075623" sldId="307"/>
        </pc:sldMkLst>
      </pc:sldChg>
      <pc:sldChg chg="del">
        <pc:chgData name="Phan, Kristen" userId="b01a336c-ed6b-492e-8789-322699d27f18" providerId="ADAL" clId="{50892F9D-37A3-4BC2-AE41-A144172097DF}" dt="2023-01-23T20:46:51.075" v="4" actId="47"/>
        <pc:sldMkLst>
          <pc:docMk/>
          <pc:sldMk cId="1342130540" sldId="308"/>
        </pc:sldMkLst>
      </pc:sldChg>
      <pc:sldChg chg="del">
        <pc:chgData name="Phan, Kristen" userId="b01a336c-ed6b-492e-8789-322699d27f18" providerId="ADAL" clId="{50892F9D-37A3-4BC2-AE41-A144172097DF}" dt="2023-01-23T20:46:51.075" v="4" actId="47"/>
        <pc:sldMkLst>
          <pc:docMk/>
          <pc:sldMk cId="282665012" sldId="309"/>
        </pc:sldMkLst>
      </pc:sldChg>
      <pc:sldChg chg="del">
        <pc:chgData name="Phan, Kristen" userId="b01a336c-ed6b-492e-8789-322699d27f18" providerId="ADAL" clId="{50892F9D-37A3-4BC2-AE41-A144172097DF}" dt="2023-01-23T20:46:51.075" v="4" actId="47"/>
        <pc:sldMkLst>
          <pc:docMk/>
          <pc:sldMk cId="1507916545" sldId="310"/>
        </pc:sldMkLst>
      </pc:sldChg>
      <pc:sldChg chg="del">
        <pc:chgData name="Phan, Kristen" userId="b01a336c-ed6b-492e-8789-322699d27f18" providerId="ADAL" clId="{50892F9D-37A3-4BC2-AE41-A144172097DF}" dt="2023-01-23T20:46:51.075" v="4" actId="47"/>
        <pc:sldMkLst>
          <pc:docMk/>
          <pc:sldMk cId="1595896350" sldId="311"/>
        </pc:sldMkLst>
      </pc:sldChg>
      <pc:sldChg chg="del">
        <pc:chgData name="Phan, Kristen" userId="b01a336c-ed6b-492e-8789-322699d27f18" providerId="ADAL" clId="{50892F9D-37A3-4BC2-AE41-A144172097DF}" dt="2023-01-23T20:46:51.075" v="4" actId="47"/>
        <pc:sldMkLst>
          <pc:docMk/>
          <pc:sldMk cId="768684430" sldId="312"/>
        </pc:sldMkLst>
      </pc:sldChg>
      <pc:sldChg chg="del">
        <pc:chgData name="Phan, Kristen" userId="b01a336c-ed6b-492e-8789-322699d27f18" providerId="ADAL" clId="{50892F9D-37A3-4BC2-AE41-A144172097DF}" dt="2023-01-23T20:46:51.075" v="4" actId="47"/>
        <pc:sldMkLst>
          <pc:docMk/>
          <pc:sldMk cId="459356849" sldId="313"/>
        </pc:sldMkLst>
      </pc:sldChg>
      <pc:sldChg chg="del">
        <pc:chgData name="Phan, Kristen" userId="b01a336c-ed6b-492e-8789-322699d27f18" providerId="ADAL" clId="{50892F9D-37A3-4BC2-AE41-A144172097DF}" dt="2023-01-23T20:46:51.075" v="4" actId="47"/>
        <pc:sldMkLst>
          <pc:docMk/>
          <pc:sldMk cId="2983949479" sldId="314"/>
        </pc:sldMkLst>
      </pc:sldChg>
      <pc:sldChg chg="del">
        <pc:chgData name="Phan, Kristen" userId="b01a336c-ed6b-492e-8789-322699d27f18" providerId="ADAL" clId="{50892F9D-37A3-4BC2-AE41-A144172097DF}" dt="2023-01-23T20:46:51.075" v="4" actId="47"/>
        <pc:sldMkLst>
          <pc:docMk/>
          <pc:sldMk cId="2254026956" sldId="317"/>
        </pc:sldMkLst>
      </pc:sldChg>
      <pc:sldChg chg="del">
        <pc:chgData name="Phan, Kristen" userId="b01a336c-ed6b-492e-8789-322699d27f18" providerId="ADAL" clId="{50892F9D-37A3-4BC2-AE41-A144172097DF}" dt="2023-01-23T20:46:51.075" v="4" actId="47"/>
        <pc:sldMkLst>
          <pc:docMk/>
          <pc:sldMk cId="776680279" sldId="318"/>
        </pc:sldMkLst>
      </pc:sldChg>
      <pc:sldChg chg="del">
        <pc:chgData name="Phan, Kristen" userId="b01a336c-ed6b-492e-8789-322699d27f18" providerId="ADAL" clId="{50892F9D-37A3-4BC2-AE41-A144172097DF}" dt="2023-01-23T20:46:51.075" v="4" actId="47"/>
        <pc:sldMkLst>
          <pc:docMk/>
          <pc:sldMk cId="4016856450" sldId="321"/>
        </pc:sldMkLst>
      </pc:sldChg>
      <pc:sldChg chg="del">
        <pc:chgData name="Phan, Kristen" userId="b01a336c-ed6b-492e-8789-322699d27f18" providerId="ADAL" clId="{50892F9D-37A3-4BC2-AE41-A144172097DF}" dt="2023-01-23T20:46:51.075" v="4" actId="47"/>
        <pc:sldMkLst>
          <pc:docMk/>
          <pc:sldMk cId="895691436" sldId="324"/>
        </pc:sldMkLst>
      </pc:sldChg>
      <pc:sldChg chg="del">
        <pc:chgData name="Phan, Kristen" userId="b01a336c-ed6b-492e-8789-322699d27f18" providerId="ADAL" clId="{50892F9D-37A3-4BC2-AE41-A144172097DF}" dt="2023-01-23T20:46:51.075" v="4" actId="47"/>
        <pc:sldMkLst>
          <pc:docMk/>
          <pc:sldMk cId="3527158209" sldId="325"/>
        </pc:sldMkLst>
      </pc:sldChg>
      <pc:sldChg chg="del">
        <pc:chgData name="Phan, Kristen" userId="b01a336c-ed6b-492e-8789-322699d27f18" providerId="ADAL" clId="{50892F9D-37A3-4BC2-AE41-A144172097DF}" dt="2023-01-23T20:46:51.075" v="4" actId="47"/>
        <pc:sldMkLst>
          <pc:docMk/>
          <pc:sldMk cId="488545003" sldId="326"/>
        </pc:sldMkLst>
      </pc:sldChg>
      <pc:sldChg chg="del">
        <pc:chgData name="Phan, Kristen" userId="b01a336c-ed6b-492e-8789-322699d27f18" providerId="ADAL" clId="{50892F9D-37A3-4BC2-AE41-A144172097DF}" dt="2023-01-23T20:46:51.075" v="4" actId="47"/>
        <pc:sldMkLst>
          <pc:docMk/>
          <pc:sldMk cId="315112365" sldId="327"/>
        </pc:sldMkLst>
      </pc:sldChg>
      <pc:sldChg chg="del">
        <pc:chgData name="Phan, Kristen" userId="b01a336c-ed6b-492e-8789-322699d27f18" providerId="ADAL" clId="{50892F9D-37A3-4BC2-AE41-A144172097DF}" dt="2023-01-23T20:46:51.075" v="4" actId="47"/>
        <pc:sldMkLst>
          <pc:docMk/>
          <pc:sldMk cId="1321684982" sldId="328"/>
        </pc:sldMkLst>
      </pc:sldChg>
      <pc:sldChg chg="del">
        <pc:chgData name="Phan, Kristen" userId="b01a336c-ed6b-492e-8789-322699d27f18" providerId="ADAL" clId="{50892F9D-37A3-4BC2-AE41-A144172097DF}" dt="2023-01-23T20:46:51.075" v="4" actId="47"/>
        <pc:sldMkLst>
          <pc:docMk/>
          <pc:sldMk cId="1121213199" sldId="329"/>
        </pc:sldMkLst>
      </pc:sldChg>
      <pc:sldChg chg="del">
        <pc:chgData name="Phan, Kristen" userId="b01a336c-ed6b-492e-8789-322699d27f18" providerId="ADAL" clId="{50892F9D-37A3-4BC2-AE41-A144172097DF}" dt="2023-01-23T20:46:51.075" v="4" actId="47"/>
        <pc:sldMkLst>
          <pc:docMk/>
          <pc:sldMk cId="2258381749" sldId="330"/>
        </pc:sldMkLst>
      </pc:sldChg>
      <pc:sldChg chg="del">
        <pc:chgData name="Phan, Kristen" userId="b01a336c-ed6b-492e-8789-322699d27f18" providerId="ADAL" clId="{50892F9D-37A3-4BC2-AE41-A144172097DF}" dt="2023-01-23T20:46:51.075" v="4" actId="47"/>
        <pc:sldMkLst>
          <pc:docMk/>
          <pc:sldMk cId="3697727915" sldId="331"/>
        </pc:sldMkLst>
      </pc:sldChg>
      <pc:sldChg chg="del">
        <pc:chgData name="Phan, Kristen" userId="b01a336c-ed6b-492e-8789-322699d27f18" providerId="ADAL" clId="{50892F9D-37A3-4BC2-AE41-A144172097DF}" dt="2023-01-23T20:46:51.075" v="4" actId="47"/>
        <pc:sldMkLst>
          <pc:docMk/>
          <pc:sldMk cId="2507731427" sldId="332"/>
        </pc:sldMkLst>
      </pc:sldChg>
      <pc:sldChg chg="del">
        <pc:chgData name="Phan, Kristen" userId="b01a336c-ed6b-492e-8789-322699d27f18" providerId="ADAL" clId="{50892F9D-37A3-4BC2-AE41-A144172097DF}" dt="2023-01-23T20:46:51.075" v="4" actId="47"/>
        <pc:sldMkLst>
          <pc:docMk/>
          <pc:sldMk cId="1341896842" sldId="341"/>
        </pc:sldMkLst>
      </pc:sldChg>
      <pc:sldChg chg="del">
        <pc:chgData name="Phan, Kristen" userId="b01a336c-ed6b-492e-8789-322699d27f18" providerId="ADAL" clId="{50892F9D-37A3-4BC2-AE41-A144172097DF}" dt="2023-01-23T20:46:51.075" v="4" actId="47"/>
        <pc:sldMkLst>
          <pc:docMk/>
          <pc:sldMk cId="2424759009" sldId="345"/>
        </pc:sldMkLst>
      </pc:sldChg>
      <pc:sldChg chg="del">
        <pc:chgData name="Phan, Kristen" userId="b01a336c-ed6b-492e-8789-322699d27f18" providerId="ADAL" clId="{50892F9D-37A3-4BC2-AE41-A144172097DF}" dt="2023-01-23T20:46:51.075" v="4" actId="47"/>
        <pc:sldMkLst>
          <pc:docMk/>
          <pc:sldMk cId="1493553375" sldId="347"/>
        </pc:sldMkLst>
      </pc:sldChg>
      <pc:sldChg chg="del">
        <pc:chgData name="Phan, Kristen" userId="b01a336c-ed6b-492e-8789-322699d27f18" providerId="ADAL" clId="{50892F9D-37A3-4BC2-AE41-A144172097DF}" dt="2023-01-23T20:46:51.075" v="4" actId="47"/>
        <pc:sldMkLst>
          <pc:docMk/>
          <pc:sldMk cId="2692633217" sldId="348"/>
        </pc:sldMkLst>
      </pc:sldChg>
      <pc:sldChg chg="del">
        <pc:chgData name="Phan, Kristen" userId="b01a336c-ed6b-492e-8789-322699d27f18" providerId="ADAL" clId="{50892F9D-37A3-4BC2-AE41-A144172097DF}" dt="2023-01-23T20:46:51.075" v="4" actId="47"/>
        <pc:sldMkLst>
          <pc:docMk/>
          <pc:sldMk cId="1056680944" sldId="349"/>
        </pc:sldMkLst>
      </pc:sldChg>
      <pc:sldChg chg="del">
        <pc:chgData name="Phan, Kristen" userId="b01a336c-ed6b-492e-8789-322699d27f18" providerId="ADAL" clId="{50892F9D-37A3-4BC2-AE41-A144172097DF}" dt="2023-01-23T20:46:51.075" v="4" actId="47"/>
        <pc:sldMkLst>
          <pc:docMk/>
          <pc:sldMk cId="1636977979" sldId="350"/>
        </pc:sldMkLst>
      </pc:sldChg>
      <pc:sldChg chg="del">
        <pc:chgData name="Phan, Kristen" userId="b01a336c-ed6b-492e-8789-322699d27f18" providerId="ADAL" clId="{50892F9D-37A3-4BC2-AE41-A144172097DF}" dt="2023-01-23T20:46:51.075" v="4" actId="47"/>
        <pc:sldMkLst>
          <pc:docMk/>
          <pc:sldMk cId="1423063182" sldId="351"/>
        </pc:sldMkLst>
      </pc:sldChg>
      <pc:sldChg chg="del">
        <pc:chgData name="Phan, Kristen" userId="b01a336c-ed6b-492e-8789-322699d27f18" providerId="ADAL" clId="{50892F9D-37A3-4BC2-AE41-A144172097DF}" dt="2023-01-23T20:46:51.075" v="4" actId="47"/>
        <pc:sldMkLst>
          <pc:docMk/>
          <pc:sldMk cId="1128831929" sldId="352"/>
        </pc:sldMkLst>
      </pc:sldChg>
      <pc:sldChg chg="del">
        <pc:chgData name="Phan, Kristen" userId="b01a336c-ed6b-492e-8789-322699d27f18" providerId="ADAL" clId="{50892F9D-37A3-4BC2-AE41-A144172097DF}" dt="2023-01-23T20:46:51.075" v="4" actId="47"/>
        <pc:sldMkLst>
          <pc:docMk/>
          <pc:sldMk cId="1271004728" sldId="353"/>
        </pc:sldMkLst>
      </pc:sldChg>
      <pc:sldChg chg="del">
        <pc:chgData name="Phan, Kristen" userId="b01a336c-ed6b-492e-8789-322699d27f18" providerId="ADAL" clId="{50892F9D-37A3-4BC2-AE41-A144172097DF}" dt="2023-01-23T20:46:51.075" v="4" actId="47"/>
        <pc:sldMkLst>
          <pc:docMk/>
          <pc:sldMk cId="1275683239" sldId="354"/>
        </pc:sldMkLst>
      </pc:sldChg>
      <pc:sldChg chg="del">
        <pc:chgData name="Phan, Kristen" userId="b01a336c-ed6b-492e-8789-322699d27f18" providerId="ADAL" clId="{50892F9D-37A3-4BC2-AE41-A144172097DF}" dt="2023-01-23T20:46:51.075" v="4" actId="47"/>
        <pc:sldMkLst>
          <pc:docMk/>
          <pc:sldMk cId="3703832876" sldId="365"/>
        </pc:sldMkLst>
      </pc:sldChg>
      <pc:sldChg chg="del">
        <pc:chgData name="Phan, Kristen" userId="b01a336c-ed6b-492e-8789-322699d27f18" providerId="ADAL" clId="{50892F9D-37A3-4BC2-AE41-A144172097DF}" dt="2023-01-23T20:46:51.075" v="4" actId="47"/>
        <pc:sldMkLst>
          <pc:docMk/>
          <pc:sldMk cId="1042824661" sldId="366"/>
        </pc:sldMkLst>
      </pc:sldChg>
      <pc:sldChg chg="del">
        <pc:chgData name="Phan, Kristen" userId="b01a336c-ed6b-492e-8789-322699d27f18" providerId="ADAL" clId="{50892F9D-37A3-4BC2-AE41-A144172097DF}" dt="2023-01-23T20:46:51.075" v="4" actId="47"/>
        <pc:sldMkLst>
          <pc:docMk/>
          <pc:sldMk cId="4016028259" sldId="367"/>
        </pc:sldMkLst>
      </pc:sldChg>
      <pc:sldChg chg="del">
        <pc:chgData name="Phan, Kristen" userId="b01a336c-ed6b-492e-8789-322699d27f18" providerId="ADAL" clId="{50892F9D-37A3-4BC2-AE41-A144172097DF}" dt="2023-01-23T20:46:51.075" v="4" actId="47"/>
        <pc:sldMkLst>
          <pc:docMk/>
          <pc:sldMk cId="3856539229" sldId="368"/>
        </pc:sldMkLst>
      </pc:sldChg>
      <pc:sldChg chg="del">
        <pc:chgData name="Phan, Kristen" userId="b01a336c-ed6b-492e-8789-322699d27f18" providerId="ADAL" clId="{50892F9D-37A3-4BC2-AE41-A144172097DF}" dt="2023-01-23T20:46:51.075" v="4" actId="47"/>
        <pc:sldMkLst>
          <pc:docMk/>
          <pc:sldMk cId="653408309" sldId="375"/>
        </pc:sldMkLst>
      </pc:sldChg>
      <pc:sldChg chg="del">
        <pc:chgData name="Phan, Kristen" userId="b01a336c-ed6b-492e-8789-322699d27f18" providerId="ADAL" clId="{50892F9D-37A3-4BC2-AE41-A144172097DF}" dt="2023-01-23T20:46:51.075" v="4" actId="47"/>
        <pc:sldMkLst>
          <pc:docMk/>
          <pc:sldMk cId="3508603095" sldId="377"/>
        </pc:sldMkLst>
      </pc:sldChg>
      <pc:sldChg chg="del">
        <pc:chgData name="Phan, Kristen" userId="b01a336c-ed6b-492e-8789-322699d27f18" providerId="ADAL" clId="{50892F9D-37A3-4BC2-AE41-A144172097DF}" dt="2023-01-23T20:46:51.075" v="4" actId="47"/>
        <pc:sldMkLst>
          <pc:docMk/>
          <pc:sldMk cId="170361860" sldId="378"/>
        </pc:sldMkLst>
      </pc:sldChg>
      <pc:sldChg chg="del">
        <pc:chgData name="Phan, Kristen" userId="b01a336c-ed6b-492e-8789-322699d27f18" providerId="ADAL" clId="{50892F9D-37A3-4BC2-AE41-A144172097DF}" dt="2023-01-23T20:46:51.075" v="4" actId="47"/>
        <pc:sldMkLst>
          <pc:docMk/>
          <pc:sldMk cId="944733263" sldId="379"/>
        </pc:sldMkLst>
      </pc:sldChg>
      <pc:sldChg chg="del">
        <pc:chgData name="Phan, Kristen" userId="b01a336c-ed6b-492e-8789-322699d27f18" providerId="ADAL" clId="{50892F9D-37A3-4BC2-AE41-A144172097DF}" dt="2023-01-23T20:46:51.075" v="4" actId="47"/>
        <pc:sldMkLst>
          <pc:docMk/>
          <pc:sldMk cId="1714375202" sldId="380"/>
        </pc:sldMkLst>
      </pc:sldChg>
      <pc:sldChg chg="del">
        <pc:chgData name="Phan, Kristen" userId="b01a336c-ed6b-492e-8789-322699d27f18" providerId="ADAL" clId="{50892F9D-37A3-4BC2-AE41-A144172097DF}" dt="2023-01-23T20:46:51.075" v="4" actId="47"/>
        <pc:sldMkLst>
          <pc:docMk/>
          <pc:sldMk cId="2165716807" sldId="381"/>
        </pc:sldMkLst>
      </pc:sldChg>
      <pc:sldChg chg="del">
        <pc:chgData name="Phan, Kristen" userId="b01a336c-ed6b-492e-8789-322699d27f18" providerId="ADAL" clId="{50892F9D-37A3-4BC2-AE41-A144172097DF}" dt="2023-01-23T20:46:51.075" v="4" actId="47"/>
        <pc:sldMkLst>
          <pc:docMk/>
          <pc:sldMk cId="1528908650" sldId="419"/>
        </pc:sldMkLst>
      </pc:sldChg>
      <pc:sldChg chg="modSp mod ord">
        <pc:chgData name="Phan, Kristen" userId="b01a336c-ed6b-492e-8789-322699d27f18" providerId="ADAL" clId="{50892F9D-37A3-4BC2-AE41-A144172097DF}" dt="2023-01-23T20:49:31.457" v="43" actId="1076"/>
        <pc:sldMkLst>
          <pc:docMk/>
          <pc:sldMk cId="4249545383" sldId="420"/>
        </pc:sldMkLst>
        <pc:spChg chg="mod">
          <ac:chgData name="Phan, Kristen" userId="b01a336c-ed6b-492e-8789-322699d27f18" providerId="ADAL" clId="{50892F9D-37A3-4BC2-AE41-A144172097DF}" dt="2023-01-23T20:49:25.714" v="42" actId="20577"/>
          <ac:spMkLst>
            <pc:docMk/>
            <pc:sldMk cId="4249545383" sldId="420"/>
            <ac:spMk id="38" creationId="{F58BA1A0-FE35-2A5F-6D67-119A25014328}"/>
          </ac:spMkLst>
        </pc:spChg>
        <pc:grpChg chg="mod">
          <ac:chgData name="Phan, Kristen" userId="b01a336c-ed6b-492e-8789-322699d27f18" providerId="ADAL" clId="{50892F9D-37A3-4BC2-AE41-A144172097DF}" dt="2023-01-23T20:49:31.457" v="43" actId="1076"/>
          <ac:grpSpMkLst>
            <pc:docMk/>
            <pc:sldMk cId="4249545383" sldId="420"/>
            <ac:grpSpMk id="34" creationId="{E7BA7928-B44F-7A97-E7F8-F5C04D9F89C6}"/>
          </ac:grpSpMkLst>
        </pc:grpChg>
      </pc:sldChg>
      <pc:sldChg chg="del">
        <pc:chgData name="Phan, Kristen" userId="b01a336c-ed6b-492e-8789-322699d27f18" providerId="ADAL" clId="{50892F9D-37A3-4BC2-AE41-A144172097DF}" dt="2023-01-23T20:46:51.075" v="4" actId="47"/>
        <pc:sldMkLst>
          <pc:docMk/>
          <pc:sldMk cId="2402261509" sldId="421"/>
        </pc:sldMkLst>
      </pc:sldChg>
      <pc:sldChg chg="del">
        <pc:chgData name="Phan, Kristen" userId="b01a336c-ed6b-492e-8789-322699d27f18" providerId="ADAL" clId="{50892F9D-37A3-4BC2-AE41-A144172097DF}" dt="2023-01-23T20:46:51.075" v="4" actId="47"/>
        <pc:sldMkLst>
          <pc:docMk/>
          <pc:sldMk cId="1037137726" sldId="422"/>
        </pc:sldMkLst>
      </pc:sldChg>
      <pc:sldChg chg="del">
        <pc:chgData name="Phan, Kristen" userId="b01a336c-ed6b-492e-8789-322699d27f18" providerId="ADAL" clId="{50892F9D-37A3-4BC2-AE41-A144172097DF}" dt="2023-01-23T20:46:51.075" v="4" actId="47"/>
        <pc:sldMkLst>
          <pc:docMk/>
          <pc:sldMk cId="1407726109" sldId="423"/>
        </pc:sldMkLst>
      </pc:sldChg>
      <pc:sldChg chg="del">
        <pc:chgData name="Phan, Kristen" userId="b01a336c-ed6b-492e-8789-322699d27f18" providerId="ADAL" clId="{50892F9D-37A3-4BC2-AE41-A144172097DF}" dt="2023-01-23T20:46:51.075" v="4" actId="47"/>
        <pc:sldMkLst>
          <pc:docMk/>
          <pc:sldMk cId="2678520184" sldId="432"/>
        </pc:sldMkLst>
      </pc:sldChg>
      <pc:sldChg chg="del">
        <pc:chgData name="Phan, Kristen" userId="b01a336c-ed6b-492e-8789-322699d27f18" providerId="ADAL" clId="{50892F9D-37A3-4BC2-AE41-A144172097DF}" dt="2023-01-23T20:46:51.075" v="4" actId="47"/>
        <pc:sldMkLst>
          <pc:docMk/>
          <pc:sldMk cId="3345564628" sldId="433"/>
        </pc:sldMkLst>
      </pc:sldChg>
      <pc:sldChg chg="del">
        <pc:chgData name="Phan, Kristen" userId="b01a336c-ed6b-492e-8789-322699d27f18" providerId="ADAL" clId="{50892F9D-37A3-4BC2-AE41-A144172097DF}" dt="2023-01-23T20:46:51.075" v="4" actId="47"/>
        <pc:sldMkLst>
          <pc:docMk/>
          <pc:sldMk cId="213943369" sldId="434"/>
        </pc:sldMkLst>
      </pc:sldChg>
      <pc:sldChg chg="modSp mod">
        <pc:chgData name="Phan, Kristen" userId="b01a336c-ed6b-492e-8789-322699d27f18" providerId="ADAL" clId="{50892F9D-37A3-4BC2-AE41-A144172097DF}" dt="2023-01-23T21:06:55.837" v="675" actId="20577"/>
        <pc:sldMkLst>
          <pc:docMk/>
          <pc:sldMk cId="1421534499" sldId="436"/>
        </pc:sldMkLst>
        <pc:spChg chg="mod">
          <ac:chgData name="Phan, Kristen" userId="b01a336c-ed6b-492e-8789-322699d27f18" providerId="ADAL" clId="{50892F9D-37A3-4BC2-AE41-A144172097DF}" dt="2023-01-23T21:06:55.837" v="675" actId="20577"/>
          <ac:spMkLst>
            <pc:docMk/>
            <pc:sldMk cId="1421534499" sldId="436"/>
            <ac:spMk id="19" creationId="{8F109DAA-697B-C71D-45F6-379C9849F9C9}"/>
          </ac:spMkLst>
        </pc:spChg>
        <pc:spChg chg="mod">
          <ac:chgData name="Phan, Kristen" userId="b01a336c-ed6b-492e-8789-322699d27f18" providerId="ADAL" clId="{50892F9D-37A3-4BC2-AE41-A144172097DF}" dt="2023-01-23T21:00:35.337" v="289" actId="20577"/>
          <ac:spMkLst>
            <pc:docMk/>
            <pc:sldMk cId="1421534499" sldId="436"/>
            <ac:spMk id="20" creationId="{529ADA35-E4C2-A2E9-849B-BD1FAD06ED04}"/>
          </ac:spMkLst>
        </pc:spChg>
      </pc:sldChg>
      <pc:sldChg chg="del">
        <pc:chgData name="Phan, Kristen" userId="b01a336c-ed6b-492e-8789-322699d27f18" providerId="ADAL" clId="{50892F9D-37A3-4BC2-AE41-A144172097DF}" dt="2023-01-23T20:46:51.075" v="4" actId="47"/>
        <pc:sldMkLst>
          <pc:docMk/>
          <pc:sldMk cId="3937987081" sldId="437"/>
        </pc:sldMkLst>
      </pc:sldChg>
      <pc:sldChg chg="addSp delSp modSp mod modAnim">
        <pc:chgData name="Phan, Kristen" userId="b01a336c-ed6b-492e-8789-322699d27f18" providerId="ADAL" clId="{50892F9D-37A3-4BC2-AE41-A144172097DF}" dt="2023-01-24T11:39:18.303" v="733" actId="1038"/>
        <pc:sldMkLst>
          <pc:docMk/>
          <pc:sldMk cId="3428697858" sldId="441"/>
        </pc:sldMkLst>
        <pc:spChg chg="add mod">
          <ac:chgData name="Phan, Kristen" userId="b01a336c-ed6b-492e-8789-322699d27f18" providerId="ADAL" clId="{50892F9D-37A3-4BC2-AE41-A144172097DF}" dt="2023-01-24T11:39:18.303" v="733" actId="1038"/>
          <ac:spMkLst>
            <pc:docMk/>
            <pc:sldMk cId="3428697858" sldId="441"/>
            <ac:spMk id="2" creationId="{CB3A7330-CA9C-C2B7-E487-F07012D786A3}"/>
          </ac:spMkLst>
        </pc:spChg>
        <pc:spChg chg="del mod">
          <ac:chgData name="Phan, Kristen" userId="b01a336c-ed6b-492e-8789-322699d27f18" providerId="ADAL" clId="{50892F9D-37A3-4BC2-AE41-A144172097DF}" dt="2023-01-24T11:37:43.012" v="693" actId="478"/>
          <ac:spMkLst>
            <pc:docMk/>
            <pc:sldMk cId="3428697858" sldId="441"/>
            <ac:spMk id="5" creationId="{A6D2D03C-3CF6-FEFA-06F8-76D90E40BAC0}"/>
          </ac:spMkLst>
        </pc:spChg>
        <pc:spChg chg="add mod">
          <ac:chgData name="Phan, Kristen" userId="b01a336c-ed6b-492e-8789-322699d27f18" providerId="ADAL" clId="{50892F9D-37A3-4BC2-AE41-A144172097DF}" dt="2023-01-24T11:39:18.303" v="733" actId="1038"/>
          <ac:spMkLst>
            <pc:docMk/>
            <pc:sldMk cId="3428697858" sldId="441"/>
            <ac:spMk id="8" creationId="{56C2E7A0-3C40-2905-CE8E-BA903E9AB659}"/>
          </ac:spMkLst>
        </pc:spChg>
        <pc:spChg chg="add mod">
          <ac:chgData name="Phan, Kristen" userId="b01a336c-ed6b-492e-8789-322699d27f18" providerId="ADAL" clId="{50892F9D-37A3-4BC2-AE41-A144172097DF}" dt="2023-01-24T11:39:18.303" v="733" actId="1038"/>
          <ac:spMkLst>
            <pc:docMk/>
            <pc:sldMk cId="3428697858" sldId="441"/>
            <ac:spMk id="12" creationId="{9C61514D-99D6-B337-C361-94C12D9BBA89}"/>
          </ac:spMkLst>
        </pc:spChg>
        <pc:grpChg chg="add mod">
          <ac:chgData name="Phan, Kristen" userId="b01a336c-ed6b-492e-8789-322699d27f18" providerId="ADAL" clId="{50892F9D-37A3-4BC2-AE41-A144172097DF}" dt="2023-01-24T11:39:18.303" v="733" actId="1038"/>
          <ac:grpSpMkLst>
            <pc:docMk/>
            <pc:sldMk cId="3428697858" sldId="441"/>
            <ac:grpSpMk id="19" creationId="{E71C58C8-651A-6A24-B320-633CBBDE6978}"/>
          </ac:grpSpMkLst>
        </pc:grpChg>
        <pc:picChg chg="add mod">
          <ac:chgData name="Phan, Kristen" userId="b01a336c-ed6b-492e-8789-322699d27f18" providerId="ADAL" clId="{50892F9D-37A3-4BC2-AE41-A144172097DF}" dt="2023-01-24T11:39:12.829" v="711" actId="1038"/>
          <ac:picMkLst>
            <pc:docMk/>
            <pc:sldMk cId="3428697858" sldId="441"/>
            <ac:picMk id="3" creationId="{3858F3E0-C152-71BB-A873-B5F23987392A}"/>
          </ac:picMkLst>
        </pc:picChg>
        <pc:picChg chg="add mod">
          <ac:chgData name="Phan, Kristen" userId="b01a336c-ed6b-492e-8789-322699d27f18" providerId="ADAL" clId="{50892F9D-37A3-4BC2-AE41-A144172097DF}" dt="2023-01-24T11:39:18.303" v="733" actId="1038"/>
          <ac:picMkLst>
            <pc:docMk/>
            <pc:sldMk cId="3428697858" sldId="441"/>
            <ac:picMk id="1026" creationId="{B428F333-AE6D-EE34-33AC-08BAE18A38A9}"/>
          </ac:picMkLst>
        </pc:picChg>
        <pc:cxnChg chg="add mod">
          <ac:chgData name="Phan, Kristen" userId="b01a336c-ed6b-492e-8789-322699d27f18" providerId="ADAL" clId="{50892F9D-37A3-4BC2-AE41-A144172097DF}" dt="2023-01-24T11:39:18.303" v="733" actId="1038"/>
          <ac:cxnSpMkLst>
            <pc:docMk/>
            <pc:sldMk cId="3428697858" sldId="441"/>
            <ac:cxnSpMk id="4" creationId="{1D6A2D5C-F8C1-557C-5A86-3601E28D3199}"/>
          </ac:cxnSpMkLst>
        </pc:cxnChg>
        <pc:cxnChg chg="add mod">
          <ac:chgData name="Phan, Kristen" userId="b01a336c-ed6b-492e-8789-322699d27f18" providerId="ADAL" clId="{50892F9D-37A3-4BC2-AE41-A144172097DF}" dt="2023-01-24T11:39:18.303" v="733" actId="1038"/>
          <ac:cxnSpMkLst>
            <pc:docMk/>
            <pc:sldMk cId="3428697858" sldId="441"/>
            <ac:cxnSpMk id="10" creationId="{CCF6004D-6989-DFFF-AAB2-8490842C41C6}"/>
          </ac:cxnSpMkLst>
        </pc:cxnChg>
        <pc:cxnChg chg="add mod">
          <ac:chgData name="Phan, Kristen" userId="b01a336c-ed6b-492e-8789-322699d27f18" providerId="ADAL" clId="{50892F9D-37A3-4BC2-AE41-A144172097DF}" dt="2023-01-24T11:39:18.303" v="733" actId="1038"/>
          <ac:cxnSpMkLst>
            <pc:docMk/>
            <pc:sldMk cId="3428697858" sldId="441"/>
            <ac:cxnSpMk id="13" creationId="{55677AD1-8F48-6799-766A-2D13EED352B0}"/>
          </ac:cxnSpMkLst>
        </pc:cxnChg>
      </pc:sldChg>
      <pc:sldChg chg="modSp mod">
        <pc:chgData name="Phan, Kristen" userId="b01a336c-ed6b-492e-8789-322699d27f18" providerId="ADAL" clId="{50892F9D-37A3-4BC2-AE41-A144172097DF}" dt="2023-01-24T12:19:57.276" v="796" actId="20577"/>
        <pc:sldMkLst>
          <pc:docMk/>
          <pc:sldMk cId="1145956395" sldId="442"/>
        </pc:sldMkLst>
        <pc:spChg chg="mod">
          <ac:chgData name="Phan, Kristen" userId="b01a336c-ed6b-492e-8789-322699d27f18" providerId="ADAL" clId="{50892F9D-37A3-4BC2-AE41-A144172097DF}" dt="2023-01-24T12:19:57.276" v="796" actId="20577"/>
          <ac:spMkLst>
            <pc:docMk/>
            <pc:sldMk cId="1145956395" sldId="442"/>
            <ac:spMk id="2" creationId="{3D88BD99-1294-B89D-03A2-7CC1EB51BA54}"/>
          </ac:spMkLst>
        </pc:spChg>
      </pc:sldChg>
      <pc:sldChg chg="addSp delSp modSp mod">
        <pc:chgData name="Phan, Kristen" userId="b01a336c-ed6b-492e-8789-322699d27f18" providerId="ADAL" clId="{50892F9D-37A3-4BC2-AE41-A144172097DF}" dt="2023-01-23T21:20:26.287" v="686" actId="20577"/>
        <pc:sldMkLst>
          <pc:docMk/>
          <pc:sldMk cId="134820764" sldId="444"/>
        </pc:sldMkLst>
        <pc:spChg chg="add mod">
          <ac:chgData name="Phan, Kristen" userId="b01a336c-ed6b-492e-8789-322699d27f18" providerId="ADAL" clId="{50892F9D-37A3-4BC2-AE41-A144172097DF}" dt="2023-01-23T21:20:26.287" v="686" actId="20577"/>
          <ac:spMkLst>
            <pc:docMk/>
            <pc:sldMk cId="134820764" sldId="444"/>
            <ac:spMk id="3" creationId="{264B7B40-7463-2424-630A-C22BBA6BE57D}"/>
          </ac:spMkLst>
        </pc:spChg>
        <pc:spChg chg="mod">
          <ac:chgData name="Phan, Kristen" userId="b01a336c-ed6b-492e-8789-322699d27f18" providerId="ADAL" clId="{50892F9D-37A3-4BC2-AE41-A144172097DF}" dt="2023-01-23T21:05:45.608" v="624" actId="1035"/>
          <ac:spMkLst>
            <pc:docMk/>
            <pc:sldMk cId="134820764" sldId="444"/>
            <ac:spMk id="6" creationId="{8BB24A9B-FEE2-41E2-5F19-65F0D3640EB0}"/>
          </ac:spMkLst>
        </pc:spChg>
        <pc:spChg chg="mod">
          <ac:chgData name="Phan, Kristen" userId="b01a336c-ed6b-492e-8789-322699d27f18" providerId="ADAL" clId="{50892F9D-37A3-4BC2-AE41-A144172097DF}" dt="2023-01-23T21:05:55.740" v="663" actId="1035"/>
          <ac:spMkLst>
            <pc:docMk/>
            <pc:sldMk cId="134820764" sldId="444"/>
            <ac:spMk id="7" creationId="{6DBD54E2-D903-8FC6-4A48-62DAA910416B}"/>
          </ac:spMkLst>
        </pc:spChg>
        <pc:spChg chg="mod">
          <ac:chgData name="Phan, Kristen" userId="b01a336c-ed6b-492e-8789-322699d27f18" providerId="ADAL" clId="{50892F9D-37A3-4BC2-AE41-A144172097DF}" dt="2023-01-23T21:05:51.131" v="648" actId="1036"/>
          <ac:spMkLst>
            <pc:docMk/>
            <pc:sldMk cId="134820764" sldId="444"/>
            <ac:spMk id="16" creationId="{19EBE360-CFDE-7DEE-0EFD-0B38D25EE561}"/>
          </ac:spMkLst>
        </pc:spChg>
        <pc:spChg chg="mod">
          <ac:chgData name="Phan, Kristen" userId="b01a336c-ed6b-492e-8789-322699d27f18" providerId="ADAL" clId="{50892F9D-37A3-4BC2-AE41-A144172097DF}" dt="2023-01-23T21:05:49.051" v="637" actId="1035"/>
          <ac:spMkLst>
            <pc:docMk/>
            <pc:sldMk cId="134820764" sldId="444"/>
            <ac:spMk id="17" creationId="{29D0F0C0-3D07-4860-DC91-BE17A7A0D5E1}"/>
          </ac:spMkLst>
        </pc:spChg>
        <pc:spChg chg="del topLvl">
          <ac:chgData name="Phan, Kristen" userId="b01a336c-ed6b-492e-8789-322699d27f18" providerId="ADAL" clId="{50892F9D-37A3-4BC2-AE41-A144172097DF}" dt="2023-01-23T21:01:40.147" v="290" actId="478"/>
          <ac:spMkLst>
            <pc:docMk/>
            <pc:sldMk cId="134820764" sldId="444"/>
            <ac:spMk id="46" creationId="{3142268C-527F-5D8A-B52F-546F578DCE87}"/>
          </ac:spMkLst>
        </pc:spChg>
        <pc:grpChg chg="topLvl">
          <ac:chgData name="Phan, Kristen" userId="b01a336c-ed6b-492e-8789-322699d27f18" providerId="ADAL" clId="{50892F9D-37A3-4BC2-AE41-A144172097DF}" dt="2023-01-23T21:01:40.147" v="290" actId="478"/>
          <ac:grpSpMkLst>
            <pc:docMk/>
            <pc:sldMk cId="134820764" sldId="444"/>
            <ac:grpSpMk id="47" creationId="{934EF676-5C0E-719A-4B88-54C7C56E9812}"/>
          </ac:grpSpMkLst>
        </pc:grpChg>
        <pc:grpChg chg="del">
          <ac:chgData name="Phan, Kristen" userId="b01a336c-ed6b-492e-8789-322699d27f18" providerId="ADAL" clId="{50892F9D-37A3-4BC2-AE41-A144172097DF}" dt="2023-01-23T21:01:40.147" v="290" actId="478"/>
          <ac:grpSpMkLst>
            <pc:docMk/>
            <pc:sldMk cId="134820764" sldId="444"/>
            <ac:grpSpMk id="57" creationId="{58CBBC3E-ED09-6E68-DFC7-DC6500DB2DB0}"/>
          </ac:grpSpMkLst>
        </pc:grpChg>
        <pc:picChg chg="del">
          <ac:chgData name="Phan, Kristen" userId="b01a336c-ed6b-492e-8789-322699d27f18" providerId="ADAL" clId="{50892F9D-37A3-4BC2-AE41-A144172097DF}" dt="2023-01-23T21:05:27.022" v="600" actId="478"/>
          <ac:picMkLst>
            <pc:docMk/>
            <pc:sldMk cId="134820764" sldId="444"/>
            <ac:picMk id="4" creationId="{70F2CC6E-19A1-FC24-19E5-0D0313767EC0}"/>
          </ac:picMkLst>
        </pc:picChg>
        <pc:picChg chg="add mod ord">
          <ac:chgData name="Phan, Kristen" userId="b01a336c-ed6b-492e-8789-322699d27f18" providerId="ADAL" clId="{50892F9D-37A3-4BC2-AE41-A144172097DF}" dt="2023-01-23T21:05:39.547" v="604" actId="167"/>
          <ac:picMkLst>
            <pc:docMk/>
            <pc:sldMk cId="134820764" sldId="444"/>
            <ac:picMk id="8" creationId="{DE94A6AC-7D19-9D59-2790-A7062FB72C3E}"/>
          </ac:picMkLst>
        </pc:picChg>
      </pc:sldChg>
      <pc:sldChg chg="del">
        <pc:chgData name="Phan, Kristen" userId="b01a336c-ed6b-492e-8789-322699d27f18" providerId="ADAL" clId="{50892F9D-37A3-4BC2-AE41-A144172097DF}" dt="2023-01-23T20:46:51.075" v="4" actId="47"/>
        <pc:sldMkLst>
          <pc:docMk/>
          <pc:sldMk cId="102131483" sldId="445"/>
        </pc:sldMkLst>
      </pc:sldChg>
      <pc:sldChg chg="del ord">
        <pc:chgData name="Phan, Kristen" userId="b01a336c-ed6b-492e-8789-322699d27f18" providerId="ADAL" clId="{50892F9D-37A3-4BC2-AE41-A144172097DF}" dt="2023-01-23T21:00:16.682" v="283" actId="47"/>
        <pc:sldMkLst>
          <pc:docMk/>
          <pc:sldMk cId="504155447" sldId="2147469067"/>
        </pc:sldMkLst>
      </pc:sldChg>
      <pc:sldChg chg="modSp mod">
        <pc:chgData name="Phan, Kristen" userId="b01a336c-ed6b-492e-8789-322699d27f18" providerId="ADAL" clId="{50892F9D-37A3-4BC2-AE41-A144172097DF}" dt="2023-01-24T11:52:55.930" v="735" actId="20577"/>
        <pc:sldMkLst>
          <pc:docMk/>
          <pc:sldMk cId="2779770924" sldId="2147469069"/>
        </pc:sldMkLst>
        <pc:spChg chg="mod">
          <ac:chgData name="Phan, Kristen" userId="b01a336c-ed6b-492e-8789-322699d27f18" providerId="ADAL" clId="{50892F9D-37A3-4BC2-AE41-A144172097DF}" dt="2023-01-24T11:52:55.930" v="735" actId="20577"/>
          <ac:spMkLst>
            <pc:docMk/>
            <pc:sldMk cId="2779770924" sldId="2147469069"/>
            <ac:spMk id="22" creationId="{89F0636D-51E3-ED94-9DF6-4EAE9C5E5C45}"/>
          </ac:spMkLst>
        </pc:spChg>
      </pc:sldChg>
      <pc:sldChg chg="modSp mod">
        <pc:chgData name="Phan, Kristen" userId="b01a336c-ed6b-492e-8789-322699d27f18" providerId="ADAL" clId="{50892F9D-37A3-4BC2-AE41-A144172097DF}" dt="2023-01-24T11:53:00.328" v="736" actId="20577"/>
        <pc:sldMkLst>
          <pc:docMk/>
          <pc:sldMk cId="2763160598" sldId="2147469071"/>
        </pc:sldMkLst>
        <pc:spChg chg="mod">
          <ac:chgData name="Phan, Kristen" userId="b01a336c-ed6b-492e-8789-322699d27f18" providerId="ADAL" clId="{50892F9D-37A3-4BC2-AE41-A144172097DF}" dt="2023-01-24T11:53:00.328" v="736" actId="20577"/>
          <ac:spMkLst>
            <pc:docMk/>
            <pc:sldMk cId="2763160598" sldId="2147469071"/>
            <ac:spMk id="22" creationId="{89F0636D-51E3-ED94-9DF6-4EAE9C5E5C45}"/>
          </ac:spMkLst>
        </pc:spChg>
      </pc:sldChg>
      <pc:sldChg chg="modSp mod">
        <pc:chgData name="Phan, Kristen" userId="b01a336c-ed6b-492e-8789-322699d27f18" providerId="ADAL" clId="{50892F9D-37A3-4BC2-AE41-A144172097DF}" dt="2023-01-24T11:52:52.246" v="734" actId="20577"/>
        <pc:sldMkLst>
          <pc:docMk/>
          <pc:sldMk cId="609254628" sldId="2147469081"/>
        </pc:sldMkLst>
        <pc:spChg chg="mod">
          <ac:chgData name="Phan, Kristen" userId="b01a336c-ed6b-492e-8789-322699d27f18" providerId="ADAL" clId="{50892F9D-37A3-4BC2-AE41-A144172097DF}" dt="2023-01-24T11:52:52.246" v="734" actId="20577"/>
          <ac:spMkLst>
            <pc:docMk/>
            <pc:sldMk cId="609254628" sldId="2147469081"/>
            <ac:spMk id="22" creationId="{89F0636D-51E3-ED94-9DF6-4EAE9C5E5C45}"/>
          </ac:spMkLst>
        </pc:spChg>
      </pc:sldChg>
      <pc:sldChg chg="modSp mod">
        <pc:chgData name="Phan, Kristen" userId="b01a336c-ed6b-492e-8789-322699d27f18" providerId="ADAL" clId="{50892F9D-37A3-4BC2-AE41-A144172097DF}" dt="2023-01-23T20:48:19.018" v="8" actId="2711"/>
        <pc:sldMkLst>
          <pc:docMk/>
          <pc:sldMk cId="2354654402" sldId="2147469088"/>
        </pc:sldMkLst>
        <pc:graphicFrameChg chg="modGraphic">
          <ac:chgData name="Phan, Kristen" userId="b01a336c-ed6b-492e-8789-322699d27f18" providerId="ADAL" clId="{50892F9D-37A3-4BC2-AE41-A144172097DF}" dt="2023-01-23T20:48:19.018" v="8" actId="2711"/>
          <ac:graphicFrameMkLst>
            <pc:docMk/>
            <pc:sldMk cId="2354654402" sldId="2147469088"/>
            <ac:graphicFrameMk id="6" creationId="{12C31D6A-48D2-6C5E-F70D-3D8049A5452B}"/>
          </ac:graphicFrameMkLst>
        </pc:graphicFrameChg>
      </pc:sldChg>
      <pc:sldChg chg="modSp mod">
        <pc:chgData name="Phan, Kristen" userId="b01a336c-ed6b-492e-8789-322699d27f18" providerId="ADAL" clId="{50892F9D-37A3-4BC2-AE41-A144172097DF}" dt="2023-01-23T20:48:36.552" v="10" actId="2711"/>
        <pc:sldMkLst>
          <pc:docMk/>
          <pc:sldMk cId="2237397775" sldId="2147469089"/>
        </pc:sldMkLst>
        <pc:graphicFrameChg chg="modGraphic">
          <ac:chgData name="Phan, Kristen" userId="b01a336c-ed6b-492e-8789-322699d27f18" providerId="ADAL" clId="{50892F9D-37A3-4BC2-AE41-A144172097DF}" dt="2023-01-23T20:48:36.552" v="10" actId="2711"/>
          <ac:graphicFrameMkLst>
            <pc:docMk/>
            <pc:sldMk cId="2237397775" sldId="2147469089"/>
            <ac:graphicFrameMk id="6" creationId="{12C31D6A-48D2-6C5E-F70D-3D8049A5452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D1F7A-220B-49B9-9321-2FC6EB790EAF}"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6AC41-E7DD-46CE-AAB9-23CF482BA337}" type="slidenum">
              <a:rPr lang="en-US" smtClean="0"/>
              <a:t>‹#›</a:t>
            </a:fld>
            <a:endParaRPr lang="en-US"/>
          </a:p>
        </p:txBody>
      </p:sp>
    </p:spTree>
    <p:extLst>
      <p:ext uri="{BB962C8B-B14F-4D97-AF65-F5344CB8AC3E}">
        <p14:creationId xmlns:p14="http://schemas.microsoft.com/office/powerpoint/2010/main" val="298927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1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15</a:t>
            </a:fld>
            <a:endParaRPr lang="en-US"/>
          </a:p>
        </p:txBody>
      </p:sp>
    </p:spTree>
    <p:extLst>
      <p:ext uri="{BB962C8B-B14F-4D97-AF65-F5344CB8AC3E}">
        <p14:creationId xmlns:p14="http://schemas.microsoft.com/office/powerpoint/2010/main" val="3376070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16</a:t>
            </a:fld>
            <a:endParaRPr lang="en-US"/>
          </a:p>
        </p:txBody>
      </p:sp>
    </p:spTree>
    <p:extLst>
      <p:ext uri="{BB962C8B-B14F-4D97-AF65-F5344CB8AC3E}">
        <p14:creationId xmlns:p14="http://schemas.microsoft.com/office/powerpoint/2010/main" val="790184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17</a:t>
            </a:fld>
            <a:endParaRPr lang="en-US"/>
          </a:p>
        </p:txBody>
      </p:sp>
    </p:spTree>
    <p:extLst>
      <p:ext uri="{BB962C8B-B14F-4D97-AF65-F5344CB8AC3E}">
        <p14:creationId xmlns:p14="http://schemas.microsoft.com/office/powerpoint/2010/main" val="3880746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18</a:t>
            </a:fld>
            <a:endParaRPr lang="en-US"/>
          </a:p>
        </p:txBody>
      </p:sp>
    </p:spTree>
    <p:extLst>
      <p:ext uri="{BB962C8B-B14F-4D97-AF65-F5344CB8AC3E}">
        <p14:creationId xmlns:p14="http://schemas.microsoft.com/office/powerpoint/2010/main" val="1712647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19</a:t>
            </a:fld>
            <a:endParaRPr lang="en-US"/>
          </a:p>
        </p:txBody>
      </p:sp>
    </p:spTree>
    <p:extLst>
      <p:ext uri="{BB962C8B-B14F-4D97-AF65-F5344CB8AC3E}">
        <p14:creationId xmlns:p14="http://schemas.microsoft.com/office/powerpoint/2010/main" val="3794524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20</a:t>
            </a:fld>
            <a:endParaRPr lang="en-US"/>
          </a:p>
        </p:txBody>
      </p:sp>
    </p:spTree>
    <p:extLst>
      <p:ext uri="{BB962C8B-B14F-4D97-AF65-F5344CB8AC3E}">
        <p14:creationId xmlns:p14="http://schemas.microsoft.com/office/powerpoint/2010/main" val="103616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21</a:t>
            </a:fld>
            <a:endParaRPr lang="en-US"/>
          </a:p>
        </p:txBody>
      </p:sp>
    </p:spTree>
    <p:extLst>
      <p:ext uri="{BB962C8B-B14F-4D97-AF65-F5344CB8AC3E}">
        <p14:creationId xmlns:p14="http://schemas.microsoft.com/office/powerpoint/2010/main" val="811616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22</a:t>
            </a:fld>
            <a:endParaRPr lang="en-US"/>
          </a:p>
        </p:txBody>
      </p:sp>
    </p:spTree>
    <p:extLst>
      <p:ext uri="{BB962C8B-B14F-4D97-AF65-F5344CB8AC3E}">
        <p14:creationId xmlns:p14="http://schemas.microsoft.com/office/powerpoint/2010/main" val="3472141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23</a:t>
            </a:fld>
            <a:endParaRPr lang="en-US"/>
          </a:p>
        </p:txBody>
      </p:sp>
    </p:spTree>
    <p:extLst>
      <p:ext uri="{BB962C8B-B14F-4D97-AF65-F5344CB8AC3E}">
        <p14:creationId xmlns:p14="http://schemas.microsoft.com/office/powerpoint/2010/main" val="1408326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30</a:t>
            </a:fld>
            <a:endParaRPr lang="en-US"/>
          </a:p>
        </p:txBody>
      </p:sp>
    </p:spTree>
    <p:extLst>
      <p:ext uri="{BB962C8B-B14F-4D97-AF65-F5344CB8AC3E}">
        <p14:creationId xmlns:p14="http://schemas.microsoft.com/office/powerpoint/2010/main" val="33499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https://www.ultraleap.com/tracking/gemini-hand-tracking-platform/#:~:text=The%20fifth%20generation%20of%20the,different%20platforms%20and%20camera%20hardware.</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4</a:t>
            </a:fld>
            <a:endParaRPr lang="en-US"/>
          </a:p>
        </p:txBody>
      </p:sp>
    </p:spTree>
    <p:extLst>
      <p:ext uri="{BB962C8B-B14F-4D97-AF65-F5344CB8AC3E}">
        <p14:creationId xmlns:p14="http://schemas.microsoft.com/office/powerpoint/2010/main" val="918605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https://learn.microsoft.com/en-us/windows/mixed-reality/design/gaze-and-dwell-head</a:t>
            </a:r>
          </a:p>
          <a:p>
            <a:r>
              <a:rPr lang="en-US"/>
              <a:t>https://learn.microsoft.com/en-us/windows/mixed-reality/design/eye-tracking</a:t>
            </a:r>
          </a:p>
          <a:p>
            <a:r>
              <a:rPr lang="en-US"/>
              <a:t>Hand tracking = impossible when hands are occupied with tools or parts; HoloLens has some built-in gestures by using a pre-trained ML model. If wanting to use custom hand gestures, need to use an external tracking engine(?) or train your own ML model (https://www.notion.so/Gestures-Hand-Tracking-in-HoloLens-2-b14713225a544affb348c2c3bc3f96af)</a:t>
            </a:r>
          </a:p>
          <a:p>
            <a:r>
              <a:rPr lang="en-US"/>
              <a:t>Voice commands = impossible in noisy environment;</a:t>
            </a:r>
          </a:p>
          <a:p>
            <a:r>
              <a:rPr lang="en-US"/>
              <a:t>Headset tracking = can be more fatiguing than eye tracking; </a:t>
            </a:r>
            <a:r>
              <a:rPr lang="en-US" b="0" i="0">
                <a:solidFill>
                  <a:srgbClr val="1C1C1C"/>
                </a:solidFill>
                <a:effectLst/>
                <a:latin typeface="akkurat"/>
              </a:rPr>
              <a:t>to synchronize your movements in the real world with those in the virtual environment (https://varjo.com/use-center/get-started/varjo-headsets/setting-up-tracking/steamvr-tracking/)</a:t>
            </a:r>
            <a:endParaRPr lang="en-US"/>
          </a:p>
          <a:p>
            <a:r>
              <a:rPr lang="en-US"/>
              <a:t>Eye tracking = more precise than headset tracking + can be used for biometric authentication + performs actions like page scroll-down</a:t>
            </a:r>
          </a:p>
          <a:p>
            <a:endParaRPr lang="en-US"/>
          </a:p>
        </p:txBody>
      </p:sp>
      <p:sp>
        <p:nvSpPr>
          <p:cNvPr id="4" name="Slide Number Placeholder 3"/>
          <p:cNvSpPr>
            <a:spLocks noGrp="1"/>
          </p:cNvSpPr>
          <p:nvPr>
            <p:ph type="sldNum" sz="quarter" idx="5"/>
          </p:nvPr>
        </p:nvSpPr>
        <p:spPr/>
        <p:txBody>
          <a:bodyPr/>
          <a:lstStyle/>
          <a:p>
            <a:fld id="{DDB6AC41-E7DD-46CE-AAB9-23CF482BA337}" type="slidenum">
              <a:rPr lang="en-US" smtClean="0"/>
              <a:t>31</a:t>
            </a:fld>
            <a:endParaRPr lang="en-US"/>
          </a:p>
        </p:txBody>
      </p:sp>
    </p:spTree>
    <p:extLst>
      <p:ext uri="{BB962C8B-B14F-4D97-AF65-F5344CB8AC3E}">
        <p14:creationId xmlns:p14="http://schemas.microsoft.com/office/powerpoint/2010/main" val="4089225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a:t>
            </a:r>
            <a:r>
              <a:rPr lang="en-US" err="1"/>
              <a:t>OpenXR</a:t>
            </a:r>
            <a:r>
              <a:rPr lang="en-US"/>
              <a:t> for AR headsets: https://www.khronos.org/api/index_2017/openxr</a:t>
            </a:r>
          </a:p>
        </p:txBody>
      </p:sp>
      <p:sp>
        <p:nvSpPr>
          <p:cNvPr id="4" name="Slide Number Placeholder 3"/>
          <p:cNvSpPr>
            <a:spLocks noGrp="1"/>
          </p:cNvSpPr>
          <p:nvPr>
            <p:ph type="sldNum" sz="quarter" idx="5"/>
          </p:nvPr>
        </p:nvSpPr>
        <p:spPr/>
        <p:txBody>
          <a:bodyPr/>
          <a:lstStyle/>
          <a:p>
            <a:fld id="{DDB6AC41-E7DD-46CE-AAB9-23CF482BA337}" type="slidenum">
              <a:rPr lang="en-US" smtClean="0"/>
              <a:t>32</a:t>
            </a:fld>
            <a:endParaRPr lang="en-US"/>
          </a:p>
        </p:txBody>
      </p:sp>
    </p:spTree>
    <p:extLst>
      <p:ext uri="{BB962C8B-B14F-4D97-AF65-F5344CB8AC3E}">
        <p14:creationId xmlns:p14="http://schemas.microsoft.com/office/powerpoint/2010/main" val="3076489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34</a:t>
            </a:fld>
            <a:endParaRPr lang="en-US"/>
          </a:p>
        </p:txBody>
      </p:sp>
    </p:spTree>
    <p:extLst>
      <p:ext uri="{BB962C8B-B14F-4D97-AF65-F5344CB8AC3E}">
        <p14:creationId xmlns:p14="http://schemas.microsoft.com/office/powerpoint/2010/main" val="456405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player </a:t>
            </a:r>
            <a:r>
              <a:rPr lang="en-US" err="1"/>
              <a:t>stellarx</a:t>
            </a:r>
            <a:r>
              <a:rPr lang="en-US"/>
              <a:t>: https://www.stellarx.ai/faq</a:t>
            </a:r>
          </a:p>
        </p:txBody>
      </p:sp>
      <p:sp>
        <p:nvSpPr>
          <p:cNvPr id="4" name="Slide Number Placeholder 3"/>
          <p:cNvSpPr>
            <a:spLocks noGrp="1"/>
          </p:cNvSpPr>
          <p:nvPr>
            <p:ph type="sldNum" sz="quarter" idx="5"/>
          </p:nvPr>
        </p:nvSpPr>
        <p:spPr/>
        <p:txBody>
          <a:bodyPr/>
          <a:lstStyle/>
          <a:p>
            <a:fld id="{DDB6AC41-E7DD-46CE-AAB9-23CF482BA337}" type="slidenum">
              <a:rPr lang="en-US" smtClean="0"/>
              <a:t>35</a:t>
            </a:fld>
            <a:endParaRPr lang="en-US"/>
          </a:p>
        </p:txBody>
      </p:sp>
    </p:spTree>
    <p:extLst>
      <p:ext uri="{BB962C8B-B14F-4D97-AF65-F5344CB8AC3E}">
        <p14:creationId xmlns:p14="http://schemas.microsoft.com/office/powerpoint/2010/main" val="427899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36</a:t>
            </a:fld>
            <a:endParaRPr lang="en-US"/>
          </a:p>
        </p:txBody>
      </p:sp>
    </p:spTree>
    <p:extLst>
      <p:ext uri="{BB962C8B-B14F-4D97-AF65-F5344CB8AC3E}">
        <p14:creationId xmlns:p14="http://schemas.microsoft.com/office/powerpoint/2010/main" val="3212877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8</a:t>
            </a:fld>
            <a:endParaRPr lang="en-US"/>
          </a:p>
        </p:txBody>
      </p:sp>
    </p:spTree>
    <p:extLst>
      <p:ext uri="{BB962C8B-B14F-4D97-AF65-F5344CB8AC3E}">
        <p14:creationId xmlns:p14="http://schemas.microsoft.com/office/powerpoint/2010/main" val="4214115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9</a:t>
            </a:fld>
            <a:endParaRPr lang="en-US"/>
          </a:p>
        </p:txBody>
      </p:sp>
    </p:spTree>
    <p:extLst>
      <p:ext uri="{BB962C8B-B14F-4D97-AF65-F5344CB8AC3E}">
        <p14:creationId xmlns:p14="http://schemas.microsoft.com/office/powerpoint/2010/main" val="428058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10</a:t>
            </a:fld>
            <a:endParaRPr lang="en-US"/>
          </a:p>
        </p:txBody>
      </p:sp>
    </p:spTree>
    <p:extLst>
      <p:ext uri="{BB962C8B-B14F-4D97-AF65-F5344CB8AC3E}">
        <p14:creationId xmlns:p14="http://schemas.microsoft.com/office/powerpoint/2010/main" val="214638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11</a:t>
            </a:fld>
            <a:endParaRPr lang="en-US"/>
          </a:p>
        </p:txBody>
      </p:sp>
    </p:spTree>
    <p:extLst>
      <p:ext uri="{BB962C8B-B14F-4D97-AF65-F5344CB8AC3E}">
        <p14:creationId xmlns:p14="http://schemas.microsoft.com/office/powerpoint/2010/main" val="290778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12</a:t>
            </a:fld>
            <a:endParaRPr lang="en-US"/>
          </a:p>
        </p:txBody>
      </p:sp>
    </p:spTree>
    <p:extLst>
      <p:ext uri="{BB962C8B-B14F-4D97-AF65-F5344CB8AC3E}">
        <p14:creationId xmlns:p14="http://schemas.microsoft.com/office/powerpoint/2010/main" val="2539330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13</a:t>
            </a:fld>
            <a:endParaRPr lang="en-US"/>
          </a:p>
        </p:txBody>
      </p:sp>
    </p:spTree>
    <p:extLst>
      <p:ext uri="{BB962C8B-B14F-4D97-AF65-F5344CB8AC3E}">
        <p14:creationId xmlns:p14="http://schemas.microsoft.com/office/powerpoint/2010/main" val="1481608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outcome/ Goal vs. value drivers vs. KPIs:</a:t>
            </a:r>
          </a:p>
          <a:p>
            <a:endParaRPr lang="en-US" dirty="0"/>
          </a:p>
          <a:p>
            <a:r>
              <a:rPr lang="en-US" dirty="0"/>
              <a:t>Desired outcome = operational excellence</a:t>
            </a:r>
          </a:p>
          <a:p>
            <a:r>
              <a:rPr lang="en-US" dirty="0"/>
              <a:t>Value driver = worker productivity (under “talent”)</a:t>
            </a:r>
          </a:p>
          <a:p>
            <a:r>
              <a:rPr lang="en-US" dirty="0"/>
              <a:t>KPI = time it takes for workers to complete a task</a:t>
            </a:r>
          </a:p>
          <a:p>
            <a:endParaRPr lang="en-US" dirty="0"/>
          </a:p>
          <a:p>
            <a:r>
              <a:rPr lang="en-US" dirty="0"/>
              <a:t>Desired outcome = help potential investors/ professionals/ future residents explore and invest in NEOM</a:t>
            </a:r>
          </a:p>
          <a:p>
            <a:r>
              <a:rPr lang="en-US" dirty="0"/>
              <a:t>Value driver = an engaging way to </a:t>
            </a:r>
            <a:r>
              <a:rPr lang="en-US" dirty="0" err="1"/>
              <a:t>immersively</a:t>
            </a:r>
            <a:r>
              <a:rPr lang="en-US" dirty="0"/>
              <a:t> experience what the future of living at The Line is like </a:t>
            </a:r>
          </a:p>
          <a:p>
            <a:pPr marL="0" indent="0">
              <a:buFont typeface="Arial" panose="020B0604020202020204" pitchFamily="34" charset="0"/>
              <a:buNone/>
            </a:pPr>
            <a:r>
              <a:rPr lang="en-US" dirty="0"/>
              <a:t>---from Accenture 360degree value meter: financial, experience (customer, </a:t>
            </a:r>
            <a:r>
              <a:rPr lang="en-US" dirty="0" err="1"/>
              <a:t>ee</a:t>
            </a:r>
            <a:r>
              <a:rPr lang="en-US" dirty="0"/>
              <a:t>, partner), sustainability, talent, inclusion &amp; diversity, custom (e.g., innovation)</a:t>
            </a:r>
          </a:p>
          <a:p>
            <a:r>
              <a:rPr lang="en-US" dirty="0"/>
              <a:t>KPI = user feedback on the VR experience; how many investment potentials NEOM’s received.</a:t>
            </a:r>
          </a:p>
          <a:p>
            <a:endParaRPr lang="en-US" dirty="0"/>
          </a:p>
          <a:p>
            <a:endParaRPr lang="en-US" dirty="0"/>
          </a:p>
        </p:txBody>
      </p:sp>
      <p:sp>
        <p:nvSpPr>
          <p:cNvPr id="4" name="Slide Number Placeholder 3"/>
          <p:cNvSpPr>
            <a:spLocks noGrp="1"/>
          </p:cNvSpPr>
          <p:nvPr>
            <p:ph type="sldNum" sz="quarter" idx="5"/>
          </p:nvPr>
        </p:nvSpPr>
        <p:spPr/>
        <p:txBody>
          <a:bodyPr/>
          <a:lstStyle/>
          <a:p>
            <a:fld id="{DDB6AC41-E7DD-46CE-AAB9-23CF482BA337}" type="slidenum">
              <a:rPr lang="en-US" smtClean="0"/>
              <a:t>14</a:t>
            </a:fld>
            <a:endParaRPr lang="en-US"/>
          </a:p>
        </p:txBody>
      </p:sp>
    </p:spTree>
    <p:extLst>
      <p:ext uri="{BB962C8B-B14F-4D97-AF65-F5344CB8AC3E}">
        <p14:creationId xmlns:p14="http://schemas.microsoft.com/office/powerpoint/2010/main" val="26372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form.accenture.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DA00-D7F5-82D6-2413-396FCFC1B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FBB5D-2C4C-3BDC-EB46-97C88E5C8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F90A6B-FB59-0EAC-7C3C-09BC6FD7E93A}"/>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CDDAAC3D-632A-2A41-D7B0-4B46B5A8EB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F34CC1-7E43-03DE-1968-2A623FD48387}"/>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418673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8FC5-469A-1F93-DDA0-86ABCE570B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4B36A3-733D-C1DF-6CE1-819605159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E1881D-9F91-C768-3DAD-91312948F3D8}"/>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E268BF0D-AE4F-4505-E3D3-2250DCC8DF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0E456-4494-F29D-B924-AF43D53725C2}"/>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1516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64D6D-A138-A2BD-363F-EEE9EFBDEC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CC0AB8-7F85-FD64-352C-C10E73992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DCAB35-1A57-213F-6DFF-4CE7187507F6}"/>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0FD3496A-4671-5271-CC46-55E4EBC484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B5EBE-7F41-B9DF-5363-9C36E7D6D26A}"/>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8558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200"/>
          </a:xfrm>
          <a:prstGeom prst="rect">
            <a:avLst/>
          </a:prstGeom>
        </p:spPr>
        <p:txBody>
          <a:bodyPr lIns="0" tIns="0" rIns="0" bIns="0" anchor="ctr"/>
          <a:lstStyle>
            <a:lvl1pPr algn="ctr">
              <a:defRPr sz="8800">
                <a:solidFill>
                  <a:schemeClr val="tx1"/>
                </a:solidFill>
              </a:defRPr>
            </a:lvl1pPr>
          </a:lstStyle>
          <a:p>
            <a:r>
              <a:rPr lang="en-US" dirty="0"/>
              <a:t>Welcome</a:t>
            </a:r>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Tree>
    <p:extLst>
      <p:ext uri="{BB962C8B-B14F-4D97-AF65-F5344CB8AC3E}">
        <p14:creationId xmlns:p14="http://schemas.microsoft.com/office/powerpoint/2010/main" val="2395245892"/>
      </p:ext>
    </p:extLst>
  </p:cSld>
  <p:clrMapOvr>
    <a:overrideClrMapping bg1="dk1" tx1="lt1" bg2="dk2" tx2="lt2" accent1="accent1" accent2="accent2" accent3="accent3" accent4="accent4" accent5="accent5" accent6="accent6" hlink="hlink" folHlink="folHlink"/>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urple Cover D + Greater Than L">
    <p:bg>
      <p:bgPr>
        <a:solidFill>
          <a:schemeClr val="accent3"/>
        </a:solidFill>
        <a:effectLst/>
      </p:bgPr>
    </p:bg>
    <p:spTree>
      <p:nvGrpSpPr>
        <p:cNvPr id="1" name=""/>
        <p:cNvGrpSpPr/>
        <p:nvPr/>
      </p:nvGrpSpPr>
      <p:grpSpPr>
        <a:xfrm>
          <a:off x="0" y="0"/>
          <a:ext cx="0" cy="0"/>
          <a:chOff x="0" y="0"/>
          <a:chExt cx="0" cy="0"/>
        </a:xfrm>
      </p:grpSpPr>
      <p:pic>
        <p:nvPicPr>
          <p:cNvPr id="9" name="Picture 8" descr="Shape, background pattern&#10;&#10;Description automatically generated">
            <a:extLst>
              <a:ext uri="{FF2B5EF4-FFF2-40B4-BE49-F238E27FC236}">
                <a16:creationId xmlns:a16="http://schemas.microsoft.com/office/drawing/2014/main" id="{FFD33371-256D-DB4D-867D-333CDE8D40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4859" y="0"/>
            <a:ext cx="7186141" cy="6858000"/>
          </a:xfrm>
          <a:prstGeom prst="rect">
            <a:avLst/>
          </a:prstGeom>
        </p:spPr>
      </p:pic>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12" name="Text Placeholder 15">
            <a:extLst>
              <a:ext uri="{FF2B5EF4-FFF2-40B4-BE49-F238E27FC236}">
                <a16:creationId xmlns:a16="http://schemas.microsoft.com/office/drawing/2014/main" id="{7622263B-A8AE-4C43-853B-755A5059D40B}"/>
              </a:ext>
            </a:extLst>
          </p:cNvPr>
          <p:cNvSpPr>
            <a:spLocks noGrp="1"/>
          </p:cNvSpPr>
          <p:nvPr>
            <p:ph type="body" sz="quarter" idx="13" hasCustomPrompt="1"/>
          </p:nvPr>
        </p:nvSpPr>
        <p:spPr>
          <a:xfrm>
            <a:off x="475595" y="2040042"/>
            <a:ext cx="5512905" cy="418614"/>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tx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
        <p:nvSpPr>
          <p:cNvPr id="14" name="Text Placeholder 15">
            <a:extLst>
              <a:ext uri="{FF2B5EF4-FFF2-40B4-BE49-F238E27FC236}">
                <a16:creationId xmlns:a16="http://schemas.microsoft.com/office/drawing/2014/main" id="{15EECAE5-54BE-554C-B89B-8763696CF1B7}"/>
              </a:ext>
            </a:extLst>
          </p:cNvPr>
          <p:cNvSpPr>
            <a:spLocks noGrp="1"/>
          </p:cNvSpPr>
          <p:nvPr>
            <p:ph type="body" sz="quarter" idx="14" hasCustomPrompt="1"/>
          </p:nvPr>
        </p:nvSpPr>
        <p:spPr>
          <a:xfrm>
            <a:off x="475595" y="4341643"/>
            <a:ext cx="4241801" cy="418614"/>
          </a:xfrm>
          <a:prstGeom prst="rect">
            <a:avLst/>
          </a:prstGeom>
        </p:spPr>
        <p:txBody>
          <a:bodyPr vert="horz" lIns="0" tIns="0" rIns="0" bIns="0" rtlCol="0">
            <a:noAutofit/>
          </a:bodyPr>
          <a:lstStyle>
            <a:lvl1pPr marL="0" indent="0" algn="l">
              <a:lnSpc>
                <a:spcPct val="90000"/>
              </a:lnSpc>
              <a:buNone/>
              <a:defRPr lang="en-US" sz="1600" b="0" i="0" spc="0" baseline="0" dirty="0" smtClean="0">
                <a:solidFill>
                  <a:schemeClr val="tx1"/>
                </a:solidFill>
                <a:latin typeface="GT Sectra Fine Rg" pitchFamily="2"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Date</a:t>
            </a:r>
          </a:p>
        </p:txBody>
      </p:sp>
      <p:sp>
        <p:nvSpPr>
          <p:cNvPr id="15" name="Title 1">
            <a:extLst>
              <a:ext uri="{FF2B5EF4-FFF2-40B4-BE49-F238E27FC236}">
                <a16:creationId xmlns:a16="http://schemas.microsoft.com/office/drawing/2014/main" id="{FE4B75A9-80C8-1B49-AA6D-F3736F06E1F1}"/>
              </a:ext>
            </a:extLst>
          </p:cNvPr>
          <p:cNvSpPr>
            <a:spLocks noGrp="1"/>
          </p:cNvSpPr>
          <p:nvPr>
            <p:ph type="title" hasCustomPrompt="1"/>
          </p:nvPr>
        </p:nvSpPr>
        <p:spPr>
          <a:xfrm>
            <a:off x="475595" y="2484783"/>
            <a:ext cx="7040753" cy="1857600"/>
          </a:xfrm>
          <a:prstGeom prst="rect">
            <a:avLst/>
          </a:prstGeom>
        </p:spPr>
        <p:txBody>
          <a:bodyPr lIns="0" tIns="0" rIns="0" bIns="0" anchor="ctr"/>
          <a:lstStyle>
            <a:lvl1pPr algn="l">
              <a:defRPr sz="8000">
                <a:solidFill>
                  <a:schemeClr val="tx1"/>
                </a:solidFill>
              </a:defRPr>
            </a:lvl1pPr>
          </a:lstStyle>
          <a:p>
            <a:r>
              <a:rPr lang="en-US" dirty="0"/>
              <a:t>Title</a:t>
            </a:r>
          </a:p>
        </p:txBody>
      </p:sp>
    </p:spTree>
    <p:extLst>
      <p:ext uri="{BB962C8B-B14F-4D97-AF65-F5344CB8AC3E}">
        <p14:creationId xmlns:p14="http://schemas.microsoft.com/office/powerpoint/2010/main" val="2753626674"/>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dium Titl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144117E-8A84-714F-9D35-B2F5483B8A67}"/>
              </a:ext>
            </a:extLst>
          </p:cNvPr>
          <p:cNvSpPr>
            <a:spLocks noGrp="1"/>
          </p:cNvSpPr>
          <p:nvPr>
            <p:ph type="body" sz="quarter" idx="14" hasCustomPrompt="1"/>
          </p:nvPr>
        </p:nvSpPr>
        <p:spPr>
          <a:xfrm>
            <a:off x="454636" y="444948"/>
            <a:ext cx="11286000" cy="1030500"/>
          </a:xfrm>
          <a:prstGeom prst="rect">
            <a:avLst/>
          </a:prstGeom>
        </p:spPr>
        <p:txBody>
          <a:bodyPr lIns="0" tIns="0" rIns="0" bIns="0">
            <a:noAutofit/>
          </a:bodyPr>
          <a:lstStyle>
            <a:lvl1pPr>
              <a:lnSpc>
                <a:spcPct val="80000"/>
              </a:lnSpc>
              <a:spcBef>
                <a:spcPts val="0"/>
              </a:spcBef>
              <a:spcAft>
                <a:spcPts val="0"/>
              </a:spcAft>
              <a:defRPr sz="4800" b="1" i="0">
                <a:latin typeface="Graphik" panose="020B0503030202060203" pitchFamily="34" charset="77"/>
              </a:defRPr>
            </a:lvl1pPr>
          </a:lstStyle>
          <a:p>
            <a:pPr lvl="0"/>
            <a:r>
              <a:rPr lang="en-US" dirty="0"/>
              <a:t>Click to edit this Master title</a:t>
            </a:r>
          </a:p>
        </p:txBody>
      </p:sp>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Tree>
    <p:extLst>
      <p:ext uri="{BB962C8B-B14F-4D97-AF65-F5344CB8AC3E}">
        <p14:creationId xmlns:p14="http://schemas.microsoft.com/office/powerpoint/2010/main" val="389021624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069EEA-9E70-8049-B31C-4D59E4B79272}"/>
              </a:ext>
            </a:extLst>
          </p:cNvPr>
          <p:cNvSpPr>
            <a:spLocks noGrp="1"/>
          </p:cNvSpPr>
          <p:nvPr>
            <p:ph type="sldNum" sz="quarter" idx="25"/>
          </p:nvPr>
        </p:nvSpPr>
        <p:spPr/>
        <p:txBody>
          <a:bodyPr/>
          <a:lstStyle/>
          <a:p>
            <a:fld id="{71B882E3-AA57-DB47-B7F5-4E115F25E2D7}" type="slidenum">
              <a:rPr lang="en-US" smtClean="0"/>
              <a:pPr/>
              <a:t>‹#›</a:t>
            </a:fld>
            <a:endParaRPr lang="en-US" dirty="0"/>
          </a:p>
        </p:txBody>
      </p:sp>
      <p:sp>
        <p:nvSpPr>
          <p:cNvPr id="7" name="Text Placeholder 4">
            <a:extLst>
              <a:ext uri="{FF2B5EF4-FFF2-40B4-BE49-F238E27FC236}">
                <a16:creationId xmlns:a16="http://schemas.microsoft.com/office/drawing/2014/main" id="{C6AF662F-5FB5-374D-A851-A69DE83E04E7}"/>
              </a:ext>
            </a:extLst>
          </p:cNvPr>
          <p:cNvSpPr>
            <a:spLocks noGrp="1"/>
          </p:cNvSpPr>
          <p:nvPr>
            <p:ph type="body" sz="quarter" idx="14" hasCustomPrompt="1"/>
          </p:nvPr>
        </p:nvSpPr>
        <p:spPr>
          <a:xfrm>
            <a:off x="454637" y="444948"/>
            <a:ext cx="5641364" cy="1030481"/>
          </a:xfrm>
          <a:prstGeom prst="rect">
            <a:avLst/>
          </a:prstGeom>
        </p:spPr>
        <p:txBody>
          <a:bodyPr lIns="0" tIns="0" rIns="0" bIns="0">
            <a:noAutofit/>
          </a:bodyPr>
          <a:lstStyle>
            <a:lvl1pPr>
              <a:lnSpc>
                <a:spcPct val="80000"/>
              </a:lnSpc>
              <a:spcBef>
                <a:spcPts val="0"/>
              </a:spcBef>
              <a:spcAft>
                <a:spcPts val="0"/>
              </a:spcAft>
              <a:defRPr sz="32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32360168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iddleTitle_Paragraph">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8A46EA9D-67DB-7642-AABD-BB22539A1DA6}"/>
              </a:ext>
            </a:extLst>
          </p:cNvPr>
          <p:cNvSpPr>
            <a:spLocks noGrp="1"/>
          </p:cNvSpPr>
          <p:nvPr>
            <p:ph type="body" sz="quarter" idx="29" hasCustomPrompt="1"/>
          </p:nvPr>
        </p:nvSpPr>
        <p:spPr>
          <a:xfrm>
            <a:off x="6317163" y="1875118"/>
            <a:ext cx="5419616" cy="3401999"/>
          </a:xfrm>
          <a:prstGeom prst="rect">
            <a:avLst/>
          </a:prstGeom>
        </p:spPr>
        <p:txBody>
          <a:bodyPr lIns="0" tIns="0" rIns="0" bIns="0" anchor="ctr">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9DA6BDE7-7E71-EF45-8003-DCF9D573E048}"/>
              </a:ext>
            </a:extLst>
          </p:cNvPr>
          <p:cNvSpPr>
            <a:spLocks noGrp="1"/>
          </p:cNvSpPr>
          <p:nvPr>
            <p:ph type="body" sz="quarter" idx="14" hasCustomPrompt="1"/>
          </p:nvPr>
        </p:nvSpPr>
        <p:spPr>
          <a:xfrm>
            <a:off x="454635" y="1875117"/>
            <a:ext cx="5419615" cy="3401999"/>
          </a:xfrm>
          <a:prstGeom prst="rect">
            <a:avLst/>
          </a:prstGeom>
        </p:spPr>
        <p:txBody>
          <a:bodyPr lIns="0" tIns="0" rIns="0" bIns="0" anchor="ctr">
            <a:noAutofit/>
          </a:bodyPr>
          <a:lstStyle>
            <a:lvl1pPr>
              <a:lnSpc>
                <a:spcPct val="80000"/>
              </a:lnSpc>
              <a:spcBef>
                <a:spcPts val="0"/>
              </a:spcBef>
              <a:spcAft>
                <a:spcPts val="1200"/>
              </a:spcAft>
              <a:defRPr sz="4800" b="1" i="0">
                <a:latin typeface="Graphik" panose="020B0503030202060203" pitchFamily="34" charset="77"/>
              </a:defRPr>
            </a:lvl1pPr>
          </a:lstStyle>
          <a:p>
            <a:pPr lvl="0"/>
            <a:r>
              <a:rPr lang="en-US" dirty="0"/>
              <a:t>Click to edit this Master title</a:t>
            </a:r>
          </a:p>
        </p:txBody>
      </p:sp>
    </p:spTree>
    <p:extLst>
      <p:ext uri="{BB962C8B-B14F-4D97-AF65-F5344CB8AC3E}">
        <p14:creationId xmlns:p14="http://schemas.microsoft.com/office/powerpoint/2010/main" val="1747108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Greetings Gradient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442913" y="2318273"/>
            <a:ext cx="6978839" cy="2221454"/>
          </a:xfrm>
          <a:prstGeom prst="rect">
            <a:avLst/>
          </a:prstGeom>
        </p:spPr>
        <p:txBody>
          <a:bodyPr lIns="0" tIns="0" rIns="0" bIns="0" anchor="ctr"/>
          <a:lstStyle>
            <a:lvl1pPr algn="l">
              <a:defRPr sz="8000">
                <a:solidFill>
                  <a:schemeClr val="tx1"/>
                </a:solidFill>
              </a:defRPr>
            </a:lvl1pPr>
          </a:lstStyle>
          <a:p>
            <a:r>
              <a:rPr lang="en-US" dirty="0"/>
              <a:t>Thank you</a:t>
            </a:r>
          </a:p>
        </p:txBody>
      </p:sp>
      <p:sp>
        <p:nvSpPr>
          <p:cNvPr id="3" name="TextBox 2">
            <a:extLst>
              <a:ext uri="{FF2B5EF4-FFF2-40B4-BE49-F238E27FC236}">
                <a16:creationId xmlns:a16="http://schemas.microsoft.com/office/drawing/2014/main" id="{B87AD433-4B77-E741-930C-11F17D433B19}"/>
              </a:ext>
            </a:extLst>
          </p:cNvPr>
          <p:cNvSpPr txBox="1"/>
          <p:nvPr/>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13522662"/>
      </p:ext>
    </p:extLst>
  </p:cSld>
  <p:clrMapOvr>
    <a:overrideClrMapping bg1="dk1" tx1="lt1" bg2="dk2" tx2="lt2" accent1="accent1" accent2="accent2" accent3="accent3" accent4="accent4" accent5="accent5" accent6="accent6" hlink="hlink" folHlink="folHlink"/>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Slide Gray Box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1B9F259-DEEB-DB43-88EF-148F63EBBB78}"/>
              </a:ext>
            </a:extLst>
          </p:cNvPr>
          <p:cNvSpPr/>
          <p:nvPr userDrawn="1"/>
        </p:nvSpPr>
        <p:spPr>
          <a:xfrm>
            <a:off x="1" y="0"/>
            <a:ext cx="74980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9" name="Text Placeholder 2">
            <a:extLst>
              <a:ext uri="{FF2B5EF4-FFF2-40B4-BE49-F238E27FC236}">
                <a16:creationId xmlns:a16="http://schemas.microsoft.com/office/drawing/2014/main" id="{CCDD4070-364F-F94C-B185-67DA31D49DFF}"/>
              </a:ext>
            </a:extLst>
          </p:cNvPr>
          <p:cNvSpPr txBox="1">
            <a:spLocks/>
          </p:cNvSpPr>
          <p:nvPr/>
        </p:nvSpPr>
        <p:spPr>
          <a:xfrm>
            <a:off x="453881" y="5828453"/>
            <a:ext cx="914400" cy="243838"/>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INDUSTRY</a:t>
            </a:r>
          </a:p>
        </p:txBody>
      </p:sp>
      <p:sp>
        <p:nvSpPr>
          <p:cNvPr id="21" name="Text Placeholder 2">
            <a:extLst>
              <a:ext uri="{FF2B5EF4-FFF2-40B4-BE49-F238E27FC236}">
                <a16:creationId xmlns:a16="http://schemas.microsoft.com/office/drawing/2014/main" id="{2B01C56D-CD67-A94D-ADD8-B35E90AB0406}"/>
              </a:ext>
            </a:extLst>
          </p:cNvPr>
          <p:cNvSpPr txBox="1">
            <a:spLocks/>
          </p:cNvSpPr>
          <p:nvPr/>
        </p:nvSpPr>
        <p:spPr>
          <a:xfrm>
            <a:off x="3951224" y="5828452"/>
            <a:ext cx="914400" cy="257154"/>
          </a:xfrm>
          <a:prstGeom prst="rect">
            <a:avLst/>
          </a:prstGeom>
          <a:solidFill>
            <a:schemeClr val="bg1">
              <a:lumMod val="85000"/>
            </a:schemeClr>
          </a:solidFill>
        </p:spPr>
        <p:txBody>
          <a:bodyPr lIns="72000" tIns="72000" rIns="72000" bIns="72000">
            <a:noAutofit/>
          </a:bodyPr>
          <a:lstStyle>
            <a:lvl1pPr marL="0" indent="0" algn="l" defTabSz="914377" rtl="0" eaLnBrk="1" latinLnBrk="0" hangingPunct="1">
              <a:lnSpc>
                <a:spcPct val="80000"/>
              </a:lnSpc>
              <a:spcBef>
                <a:spcPts val="0"/>
              </a:spcBef>
              <a:spcAft>
                <a:spcPts val="0"/>
              </a:spcAft>
              <a:buFont typeface="Arial" panose="020B0604020202020204" pitchFamily="34" charset="0"/>
              <a:buNone/>
              <a:defRPr sz="1000" b="1" i="0" kern="1200" cap="none" spc="200" baseline="0">
                <a:solidFill>
                  <a:schemeClr val="tx1"/>
                </a:solidFill>
                <a:latin typeface="Graphik" panose="020B0503030202060203" pitchFamily="34" charset="77"/>
                <a:ea typeface="+mn-ea"/>
                <a:cs typeface="+mn-cs"/>
              </a:defRPr>
            </a:lvl1pPr>
            <a:lvl2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baseline="0">
                <a:solidFill>
                  <a:schemeClr val="tx1"/>
                </a:solidFill>
                <a:latin typeface="Graphik Semibold" panose="020B0503030202060203" pitchFamily="34" charset="77"/>
                <a:ea typeface="+mn-ea"/>
                <a:cs typeface="+mn-cs"/>
              </a:defRPr>
            </a:lvl2pPr>
            <a:lvl3pPr marL="0" indent="0" algn="l" defTabSz="914377" rtl="0" eaLnBrk="1" latinLnBrk="0" hangingPunct="1">
              <a:lnSpc>
                <a:spcPct val="90000"/>
              </a:lnSpc>
              <a:spcBef>
                <a:spcPts val="1200"/>
              </a:spcBef>
              <a:spcAft>
                <a:spcPts val="0"/>
              </a:spcAft>
              <a:buFont typeface="Arial" panose="020B0604020202020204" pitchFamily="34" charset="0"/>
              <a:buNone/>
              <a:defRPr sz="1000" b="1" i="0" kern="1200" cap="none" spc="100">
                <a:solidFill>
                  <a:schemeClr val="tx1"/>
                </a:solidFill>
                <a:latin typeface="Graphik Semibold" panose="020B0503030202060203" pitchFamily="34" charset="77"/>
                <a:ea typeface="+mn-ea"/>
                <a:cs typeface="+mn-cs"/>
              </a:defRPr>
            </a:lvl3pPr>
            <a:lvl4pPr marL="173034" indent="-169858"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4pPr>
            <a:lvl5pPr marL="346066" indent="-177796" algn="l" defTabSz="914377" rtl="0" eaLnBrk="1" latinLnBrk="0" hangingPunct="1">
              <a:lnSpc>
                <a:spcPct val="90000"/>
              </a:lnSpc>
              <a:spcBef>
                <a:spcPts val="1200"/>
              </a:spcBef>
              <a:spcAft>
                <a:spcPts val="0"/>
              </a:spcAft>
              <a:buFont typeface="Arial" panose="020B0604020202020204" pitchFamily="34" charset="0"/>
              <a:buChar char="•"/>
              <a:defRPr sz="1000" b="1" i="0" kern="1200" cap="none" spc="100">
                <a:solidFill>
                  <a:schemeClr val="tx1"/>
                </a:solidFill>
                <a:latin typeface="Graphik Semibold" panose="020B0503030202060203" pitchFamily="34" charset="77"/>
                <a:ea typeface="+mn-ea"/>
                <a:cs typeface="+mn-cs"/>
              </a:defRPr>
            </a:lvl5pPr>
            <a:lvl6pPr marL="512750" indent="-173034" algn="l" defTabSz="914377" rtl="0" eaLnBrk="1" latinLnBrk="0" hangingPunct="1">
              <a:lnSpc>
                <a:spcPct val="90000"/>
              </a:lnSpc>
              <a:spcBef>
                <a:spcPts val="1200"/>
              </a:spcBef>
              <a:spcAft>
                <a:spcPts val="0"/>
              </a:spcAft>
              <a:buFont typeface="Arial" panose="020B0604020202020204" pitchFamily="34" charset="0"/>
              <a:buChar char="•"/>
              <a:defRPr sz="1600" kern="1200">
                <a:solidFill>
                  <a:schemeClr val="tx1"/>
                </a:solidFill>
                <a:latin typeface="+mn-lt"/>
                <a:ea typeface="+mn-ea"/>
                <a:cs typeface="+mn-cs"/>
              </a:defRPr>
            </a:lvl6pPr>
            <a:lvl7pPr marL="0" indent="0" algn="l" defTabSz="914377" rtl="0" eaLnBrk="1" latinLnBrk="0" hangingPunct="1">
              <a:lnSpc>
                <a:spcPct val="90000"/>
              </a:lnSpc>
              <a:spcBef>
                <a:spcPts val="1200"/>
              </a:spcBef>
              <a:buFont typeface="Arial" panose="020B0604020202020204" pitchFamily="34" charset="0"/>
              <a:buNone/>
              <a:defRPr sz="1200" b="0" i="0" kern="1200" cap="all" spc="100" baseline="0">
                <a:solidFill>
                  <a:schemeClr val="tx1"/>
                </a:solidFill>
                <a:latin typeface="Graphik Medium" panose="020B0503030202060203" pitchFamily="34" charset="77"/>
                <a:ea typeface="+mn-ea"/>
                <a:cs typeface="+mn-cs"/>
              </a:defRPr>
            </a:lvl7pPr>
            <a:lvl8pPr marL="0" indent="0" algn="l" defTabSz="914377" rtl="0" eaLnBrk="1" latinLnBrk="0" hangingPunct="1">
              <a:lnSpc>
                <a:spcPct val="90000"/>
              </a:lnSpc>
              <a:spcBef>
                <a:spcPts val="1200"/>
              </a:spcBef>
              <a:spcAft>
                <a:spcPts val="800"/>
              </a:spcAft>
              <a:buFont typeface="Arial" panose="020B0604020202020204" pitchFamily="34" charset="0"/>
              <a:buNone/>
              <a:defRPr sz="700" kern="1200" baseline="0">
                <a:solidFill>
                  <a:schemeClr val="tx1"/>
                </a:solidFill>
                <a:latin typeface="+mn-lt"/>
                <a:ea typeface="+mn-ea"/>
                <a:cs typeface="+mn-cs"/>
              </a:defRPr>
            </a:lvl8pPr>
            <a:lvl9pPr marL="0" indent="0" algn="l" defTabSz="914377" rtl="0" eaLnBrk="1" latinLnBrk="0" hangingPunct="1">
              <a:lnSpc>
                <a:spcPct val="70000"/>
              </a:lnSpc>
              <a:spcBef>
                <a:spcPts val="0"/>
              </a:spcBef>
              <a:spcAft>
                <a:spcPts val="600"/>
              </a:spcAft>
              <a:buFont typeface="Arial" panose="020B0604020202020204" pitchFamily="34" charset="0"/>
              <a:buNone/>
              <a:defRPr sz="8000" b="1" i="0" kern="1200" cap="none" spc="-180" baseline="0">
                <a:solidFill>
                  <a:schemeClr val="tx1"/>
                </a:solidFill>
                <a:latin typeface="Graphik Black" panose="020B0503030202060203" pitchFamily="34" charset="77"/>
                <a:ea typeface="+mn-ea"/>
                <a:cs typeface="+mn-cs"/>
              </a:defRPr>
            </a:lvl9pPr>
          </a:lstStyle>
          <a:p>
            <a:pPr marL="0" marR="0" lvl="0" indent="0" algn="ctr" defTabSz="914377"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US" sz="800" b="1" i="0" u="none" strike="noStrike" kern="1200" cap="none" spc="80" normalizeH="0" baseline="0" noProof="0" dirty="0">
                <a:ln>
                  <a:noFill/>
                </a:ln>
                <a:solidFill>
                  <a:srgbClr val="5A5A5A"/>
                </a:solidFill>
                <a:effectLst/>
                <a:uLnTx/>
                <a:uFillTx/>
                <a:latin typeface="Graphik Semibold" panose="020B0503030202060203" pitchFamily="34" charset="77"/>
                <a:ea typeface="+mn-ea"/>
                <a:cs typeface="+mn-cs"/>
              </a:rPr>
              <a:t>REGION</a:t>
            </a:r>
          </a:p>
        </p:txBody>
      </p:sp>
      <p:cxnSp>
        <p:nvCxnSpPr>
          <p:cNvPr id="23" name="Straight Connector 22">
            <a:extLst>
              <a:ext uri="{FF2B5EF4-FFF2-40B4-BE49-F238E27FC236}">
                <a16:creationId xmlns:a16="http://schemas.microsoft.com/office/drawing/2014/main" id="{1F5E1E71-0858-0E41-973C-1F27072ED221}"/>
              </a:ext>
            </a:extLst>
          </p:cNvPr>
          <p:cNvCxnSpPr>
            <a:cxnSpLocks/>
          </p:cNvCxnSpPr>
          <p:nvPr/>
        </p:nvCxnSpPr>
        <p:spPr>
          <a:xfrm>
            <a:off x="453881" y="5828452"/>
            <a:ext cx="6739371"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E3F27992-A859-9149-8C49-EA1BE7C25F25}"/>
              </a:ext>
            </a:extLst>
          </p:cNvPr>
          <p:cNvSpPr>
            <a:spLocks noGrp="1"/>
          </p:cNvSpPr>
          <p:nvPr userDrawn="1">
            <p:ph type="body" sz="quarter" idx="45" hasCustomPrompt="1"/>
          </p:nvPr>
        </p:nvSpPr>
        <p:spPr>
          <a:xfrm>
            <a:off x="7863840" y="1358354"/>
            <a:ext cx="3873524" cy="1391125"/>
          </a:xfrm>
          <a:prstGeom prst="rect">
            <a:avLst/>
          </a:prstGeom>
        </p:spPr>
        <p:txBody>
          <a:bodyPr lIns="0" tIns="0" rIns="0" bIns="0" anchor="t">
            <a:noAutofit/>
          </a:bodyPr>
          <a:lstStyle>
            <a:lvl1pPr>
              <a:lnSpc>
                <a:spcPct val="80000"/>
              </a:lnSpc>
              <a:spcBef>
                <a:spcPts val="0"/>
              </a:spcBef>
              <a:spcAft>
                <a:spcPts val="0"/>
              </a:spcAft>
              <a:defRPr sz="3200" b="1" i="0">
                <a:solidFill>
                  <a:schemeClr val="tx1"/>
                </a:solidFill>
                <a:latin typeface="Graphik" panose="020B0503030202060203" pitchFamily="34" charset="77"/>
              </a:defRPr>
            </a:lvl1pPr>
          </a:lstStyle>
          <a:p>
            <a:pPr lvl="0"/>
            <a:r>
              <a:rPr lang="en-US" dirty="0"/>
              <a:t>Edit this two lines master title</a:t>
            </a:r>
          </a:p>
        </p:txBody>
      </p:sp>
      <p:sp>
        <p:nvSpPr>
          <p:cNvPr id="10" name="Slide Number Placeholder 9"/>
          <p:cNvSpPr>
            <a:spLocks noGrp="1"/>
          </p:cNvSpPr>
          <p:nvPr userDrawn="1">
            <p:ph type="sldNum" sz="quarter" idx="17"/>
          </p:nvPr>
        </p:nvSpPr>
        <p:spPr/>
        <p:txBody>
          <a:bodyPr/>
          <a:lstStyle/>
          <a:p>
            <a:fld id="{4F9AC08D-23A9-440E-BCB9-AA1E9877CC38}" type="slidenum">
              <a:rPr lang="en-US" smtClean="0"/>
              <a:pPr/>
              <a:t>‹#›</a:t>
            </a:fld>
            <a:endParaRPr lang="en-US" dirty="0"/>
          </a:p>
        </p:txBody>
      </p:sp>
      <p:sp>
        <p:nvSpPr>
          <p:cNvPr id="11" name="Text Placeholder 2">
            <a:extLst>
              <a:ext uri="{FF2B5EF4-FFF2-40B4-BE49-F238E27FC236}">
                <a16:creationId xmlns:a16="http://schemas.microsoft.com/office/drawing/2014/main" id="{8163F9F8-9C7C-3043-8089-D8EC6F55A189}"/>
              </a:ext>
            </a:extLst>
          </p:cNvPr>
          <p:cNvSpPr>
            <a:spLocks noGrp="1"/>
          </p:cNvSpPr>
          <p:nvPr userDrawn="1">
            <p:ph type="body" sz="quarter" idx="37" hasCustomPrompt="1"/>
          </p:nvPr>
        </p:nvSpPr>
        <p:spPr>
          <a:xfrm>
            <a:off x="7863840" y="2768051"/>
            <a:ext cx="3873524" cy="2643891"/>
          </a:xfrm>
          <a:prstGeom prst="rect">
            <a:avLst/>
          </a:prstGeom>
        </p:spPr>
        <p:txBody>
          <a:bodyPr lIns="0" tIns="0" rIns="0" bIns="0" anchor="t" anchorCtr="0">
            <a:noAutofit/>
          </a:bodyPr>
          <a:lstStyle>
            <a:lvl1pPr>
              <a:lnSpc>
                <a:spcPct val="100000"/>
              </a:lnSpc>
              <a:spcBef>
                <a:spcPts val="0"/>
              </a:spcBef>
              <a:spcAft>
                <a:spcPts val="1000"/>
              </a:spcAft>
              <a:buClr>
                <a:schemeClr val="accent1"/>
              </a:buClr>
              <a:buSzPct val="100000"/>
              <a:defRPr sz="1600" b="0" i="0">
                <a:latin typeface="Graphik" panose="020B0503030202060203" pitchFamily="34" charset="77"/>
              </a:defRPr>
            </a:lvl1pPr>
            <a:lvl2pPr>
              <a:lnSpc>
                <a:spcPct val="100000"/>
              </a:lnSpc>
              <a:spcBef>
                <a:spcPts val="0"/>
              </a:spcBef>
              <a:spcAft>
                <a:spcPts val="1000"/>
              </a:spcAft>
              <a:buClr>
                <a:schemeClr val="accent1"/>
              </a:buClr>
              <a:buSzPct val="100000"/>
              <a:defRPr sz="1600" b="0" i="0">
                <a:latin typeface="Graphik" panose="020B0503030202060203" pitchFamily="34" charset="77"/>
              </a:defRPr>
            </a:lvl2pPr>
            <a:lvl3pPr>
              <a:lnSpc>
                <a:spcPct val="100000"/>
              </a:lnSpc>
              <a:spcBef>
                <a:spcPts val="0"/>
              </a:spcBef>
              <a:spcAft>
                <a:spcPts val="1000"/>
              </a:spcAft>
              <a:buClr>
                <a:schemeClr val="accent1"/>
              </a:buClr>
              <a:buSzPct val="100000"/>
              <a:defRPr sz="1600" b="0" i="0">
                <a:latin typeface="Graphik" panose="020B0503030202060203" pitchFamily="34" charset="77"/>
              </a:defRPr>
            </a:lvl3pPr>
            <a:lvl4pPr>
              <a:lnSpc>
                <a:spcPct val="100000"/>
              </a:lnSpc>
              <a:spcBef>
                <a:spcPts val="0"/>
              </a:spcBef>
              <a:spcAft>
                <a:spcPts val="1000"/>
              </a:spcAft>
              <a:buClr>
                <a:schemeClr val="accent1"/>
              </a:buClr>
              <a:buSzPct val="100000"/>
              <a:defRPr sz="1600" b="0" i="0">
                <a:latin typeface="Graphik" panose="020B0503030202060203" pitchFamily="34" charset="77"/>
              </a:defRPr>
            </a:lvl4pPr>
            <a:lvl5pPr>
              <a:lnSpc>
                <a:spcPct val="100000"/>
              </a:lnSpc>
              <a:spcBef>
                <a:spcPts val="0"/>
              </a:spcBef>
              <a:spcAft>
                <a:spcPts val="1000"/>
              </a:spcAft>
              <a:buClr>
                <a:schemeClr val="accent1"/>
              </a:buClr>
              <a:buSzPct val="100000"/>
              <a:defRPr sz="1600" b="0" i="0">
                <a:latin typeface="Graphik" panose="020B0503030202060203" pitchFamily="34" charset="77"/>
              </a:defRPr>
            </a:lvl5pPr>
          </a:lstStyle>
          <a:p>
            <a:pPr lvl="0"/>
            <a:r>
              <a:rPr lang="en-US" dirty="0"/>
              <a:t>Click to edit paragraph</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A picture containing drawing, clock&#10;&#10;Description automatically generated">
            <a:extLst>
              <a:ext uri="{FF2B5EF4-FFF2-40B4-BE49-F238E27FC236}">
                <a16:creationId xmlns:a16="http://schemas.microsoft.com/office/drawing/2014/main" id="{E217000D-C9DE-AF40-BAC7-4063252616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30" name="TextBox 29">
            <a:extLst>
              <a:ext uri="{FF2B5EF4-FFF2-40B4-BE49-F238E27FC236}">
                <a16:creationId xmlns:a16="http://schemas.microsoft.com/office/drawing/2014/main" id="{ECEB1F3B-E26E-B943-A2B4-0E6E8FAEA7EF}"/>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31" name="Rectangle 30">
            <a:hlinkClick r:id="rId3"/>
            <a:extLst>
              <a:ext uri="{FF2B5EF4-FFF2-40B4-BE49-F238E27FC236}">
                <a16:creationId xmlns:a16="http://schemas.microsoft.com/office/drawing/2014/main" id="{A860033B-80FC-FA42-805F-F265792DE5A1}"/>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
        <p:nvSpPr>
          <p:cNvPr id="32" name="Text Placeholder 3">
            <a:extLst>
              <a:ext uri="{FF2B5EF4-FFF2-40B4-BE49-F238E27FC236}">
                <a16:creationId xmlns:a16="http://schemas.microsoft.com/office/drawing/2014/main" id="{1A84068D-2032-0F49-BDAD-E3E5B36A7D43}"/>
              </a:ext>
            </a:extLst>
          </p:cNvPr>
          <p:cNvSpPr>
            <a:spLocks noGrp="1"/>
          </p:cNvSpPr>
          <p:nvPr>
            <p:ph type="body" idx="25" hasCustomPrompt="1"/>
          </p:nvPr>
        </p:nvSpPr>
        <p:spPr>
          <a:xfrm>
            <a:off x="1484031"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
        <p:nvSpPr>
          <p:cNvPr id="33" name="Text Placeholder 3">
            <a:extLst>
              <a:ext uri="{FF2B5EF4-FFF2-40B4-BE49-F238E27FC236}">
                <a16:creationId xmlns:a16="http://schemas.microsoft.com/office/drawing/2014/main" id="{28A9B5A0-1F4F-8048-9CDD-30F772440A7A}"/>
              </a:ext>
            </a:extLst>
          </p:cNvPr>
          <p:cNvSpPr>
            <a:spLocks noGrp="1"/>
          </p:cNvSpPr>
          <p:nvPr>
            <p:ph type="body" idx="46" hasCustomPrompt="1"/>
          </p:nvPr>
        </p:nvSpPr>
        <p:spPr>
          <a:xfrm>
            <a:off x="4981374" y="5877224"/>
            <a:ext cx="1960735" cy="195064"/>
          </a:xfrm>
          <a:prstGeom prst="rect">
            <a:avLst/>
          </a:prstGeom>
        </p:spPr>
        <p:txBody>
          <a:bodyPr lIns="0" tIns="0" rIns="0" bIns="0"/>
          <a:lstStyle>
            <a:lvl1pPr>
              <a:defRPr sz="900"/>
            </a:lvl1pPr>
            <a:lvl2pPr>
              <a:defRPr sz="1000"/>
            </a:lvl2pPr>
            <a:lvl3pPr>
              <a:defRPr sz="1000"/>
            </a:lvl3pPr>
            <a:lvl4pPr>
              <a:defRPr sz="1000"/>
            </a:lvl4pPr>
            <a:lvl5pPr>
              <a:defRPr sz="1000"/>
            </a:lvl5pPr>
          </a:lstStyle>
          <a:p>
            <a:pPr lvl="0"/>
            <a:r>
              <a:rPr lang="en-US" dirty="0"/>
              <a:t>Click to add details</a:t>
            </a:r>
          </a:p>
        </p:txBody>
      </p:sp>
    </p:spTree>
    <p:extLst>
      <p:ext uri="{BB962C8B-B14F-4D97-AF65-F5344CB8AC3E}">
        <p14:creationId xmlns:p14="http://schemas.microsoft.com/office/powerpoint/2010/main" val="1287976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White Cover A + Greater Than M">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7AD433-4B77-E741-930C-11F17D433B19}"/>
              </a:ext>
            </a:extLst>
          </p:cNvPr>
          <p:cNvSpPr txBox="1"/>
          <p:nvPr/>
        </p:nvSpPr>
        <p:spPr>
          <a:xfrm>
            <a:off x="4490720" y="4043529"/>
            <a:ext cx="0" cy="0"/>
          </a:xfrm>
          <a:prstGeom prst="rect">
            <a:avLst/>
          </a:prstGeom>
          <a:noFill/>
        </p:spPr>
        <p:txBody>
          <a:bodyPr wrap="none" lIns="0" tIns="0" rIns="0" bIns="0" rtlCol="0">
            <a:noAutofit/>
          </a:bodyPr>
          <a:lstStyle/>
          <a:p>
            <a:pPr algn="l" defTabSz="228600">
              <a:spcAft>
                <a:spcPts val="1200"/>
              </a:spcAft>
            </a:pPr>
            <a:endParaRPr lang="en-US" noProof="0" dirty="0"/>
          </a:p>
        </p:txBody>
      </p:sp>
      <p:pic>
        <p:nvPicPr>
          <p:cNvPr id="10" name="Picture 9" descr="Shape, background pattern&#10;&#10;Description automatically generated">
            <a:extLst>
              <a:ext uri="{FF2B5EF4-FFF2-40B4-BE49-F238E27FC236}">
                <a16:creationId xmlns:a16="http://schemas.microsoft.com/office/drawing/2014/main" id="{0AAA4F9A-B0EC-C345-9FDE-249DD4DEC8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24" b="-1234"/>
          <a:stretch/>
        </p:blipFill>
        <p:spPr>
          <a:xfrm>
            <a:off x="442913" y="5355502"/>
            <a:ext cx="670786" cy="751393"/>
          </a:xfrm>
          <a:prstGeom prst="rect">
            <a:avLst/>
          </a:prstGeom>
        </p:spPr>
      </p:pic>
      <p:sp>
        <p:nvSpPr>
          <p:cNvPr id="6" name="TextBox 5">
            <a:extLst>
              <a:ext uri="{FF2B5EF4-FFF2-40B4-BE49-F238E27FC236}">
                <a16:creationId xmlns:a16="http://schemas.microsoft.com/office/drawing/2014/main" id="{6FA1302B-6794-45FA-A428-AB50D28EF9A2}"/>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US" noProof="0" dirty="0"/>
              <a:t>Format Background… &gt; Picture or texture fill &gt; Set to one of the dark or mid gradient options</a:t>
            </a:r>
          </a:p>
        </p:txBody>
      </p:sp>
      <p:sp>
        <p:nvSpPr>
          <p:cNvPr id="9" name="Title 1">
            <a:extLst>
              <a:ext uri="{FF2B5EF4-FFF2-40B4-BE49-F238E27FC236}">
                <a16:creationId xmlns:a16="http://schemas.microsoft.com/office/drawing/2014/main" id="{CCCE78E3-03D9-2A4C-B47D-AFCFD68C8387}"/>
              </a:ext>
            </a:extLst>
          </p:cNvPr>
          <p:cNvSpPr>
            <a:spLocks noGrp="1"/>
          </p:cNvSpPr>
          <p:nvPr>
            <p:ph type="title" hasCustomPrompt="1"/>
          </p:nvPr>
        </p:nvSpPr>
        <p:spPr>
          <a:xfrm>
            <a:off x="475594" y="2096786"/>
            <a:ext cx="7948244" cy="2220884"/>
          </a:xfrm>
          <a:prstGeom prst="rect">
            <a:avLst/>
          </a:prstGeom>
        </p:spPr>
        <p:txBody>
          <a:bodyPr lIns="0" tIns="0" rIns="0" bIns="0" anchor="t" anchorCtr="0"/>
          <a:lstStyle>
            <a:lvl1pPr algn="l">
              <a:defRPr sz="8000">
                <a:solidFill>
                  <a:schemeClr val="bg1"/>
                </a:solidFill>
              </a:defRPr>
            </a:lvl1pPr>
          </a:lstStyle>
          <a:p>
            <a:r>
              <a:rPr lang="en-US" dirty="0"/>
              <a:t>Title</a:t>
            </a:r>
          </a:p>
        </p:txBody>
      </p:sp>
      <p:sp>
        <p:nvSpPr>
          <p:cNvPr id="12" name="Text Placeholder 15">
            <a:extLst>
              <a:ext uri="{FF2B5EF4-FFF2-40B4-BE49-F238E27FC236}">
                <a16:creationId xmlns:a16="http://schemas.microsoft.com/office/drawing/2014/main" id="{5ECC831D-6194-AD43-9DB5-C71507384B5E}"/>
              </a:ext>
            </a:extLst>
          </p:cNvPr>
          <p:cNvSpPr>
            <a:spLocks noGrp="1"/>
          </p:cNvSpPr>
          <p:nvPr>
            <p:ph type="body" sz="quarter" idx="13" hasCustomPrompt="1"/>
          </p:nvPr>
        </p:nvSpPr>
        <p:spPr>
          <a:xfrm>
            <a:off x="475594" y="1549497"/>
            <a:ext cx="7948244" cy="397161"/>
          </a:xfrm>
          <a:prstGeom prst="rect">
            <a:avLst/>
          </a:prstGeom>
        </p:spPr>
        <p:txBody>
          <a:bodyPr vert="horz" lIns="0" tIns="0" rIns="0" bIns="0" rtlCol="0">
            <a:noAutofit/>
          </a:bodyPr>
          <a:lstStyle>
            <a:lvl1pPr marL="0" indent="0" algn="l">
              <a:lnSpc>
                <a:spcPct val="90000"/>
              </a:lnSpc>
              <a:buNone/>
              <a:defRPr lang="en-US" sz="2400" b="1" i="0" spc="0" dirty="0" smtClean="0">
                <a:solidFill>
                  <a:schemeClr val="accent1"/>
                </a:solidFill>
                <a:latin typeface="Graphik-Semibold" panose="020B0503030202060203" pitchFamily="34" charset="77"/>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Subtitle</a:t>
            </a:r>
          </a:p>
        </p:txBody>
      </p:sp>
    </p:spTree>
    <p:extLst>
      <p:ext uri="{BB962C8B-B14F-4D97-AF65-F5344CB8AC3E}">
        <p14:creationId xmlns:p14="http://schemas.microsoft.com/office/powerpoint/2010/main" val="102068294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4E0D-B7F5-459A-559B-47D1DBB37C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064619-9A38-C294-1BFA-5C7F66F2F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596E0-FCF8-8F6F-7B46-51978F260841}"/>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5BBC616E-BDFB-79D4-C37F-57C1049552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BD760-2FDB-A78B-1DE8-BC6D6A0FE22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66459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AC99-1CB3-784B-195B-88E478A2BE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66DBB73-3478-8B4A-638F-189A2E1161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B1126-BC96-8048-706D-D42ABF154CEA}"/>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4261AA0E-0381-86AB-53AA-704D7775D5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60E166-0FA7-BC5F-F787-01CE3E7305C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5104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43D9-A1B1-657C-18FF-273A8BD7C3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FE11A6-FC1B-EC14-8509-887CCD11F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558536-6A4F-075D-C780-E73041E16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8003B9F-C89E-56F1-F3E2-B2F906902923}"/>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6" name="Footer Placeholder 5">
            <a:extLst>
              <a:ext uri="{FF2B5EF4-FFF2-40B4-BE49-F238E27FC236}">
                <a16:creationId xmlns:a16="http://schemas.microsoft.com/office/drawing/2014/main" id="{F756F41A-22DA-2442-2407-AA21082AA2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CF6AB7-AEA2-3EB9-BA15-908D9C3BDE8E}"/>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95303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C9AE-A4A3-A33E-D420-94F852020F8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B04CE5-E86B-CC59-AB06-DAF7EBAA4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7CB69-5C68-1D2B-A2AE-3A249BCC0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52A83A-EB45-E554-0E7B-C705462A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10F12-22B8-504C-AEBB-E03D48C7D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C27A2F-D2EA-2911-288D-982C64ABFD7E}"/>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8" name="Footer Placeholder 7">
            <a:extLst>
              <a:ext uri="{FF2B5EF4-FFF2-40B4-BE49-F238E27FC236}">
                <a16:creationId xmlns:a16="http://schemas.microsoft.com/office/drawing/2014/main" id="{A2F99BC1-97CA-C3F0-5EDB-C3522DF171D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0397E0-F511-544A-0C28-6773401111A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33881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C840-7EE7-575F-B671-DDCBC4D70D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E96B92-FF88-1DA4-E735-3D40D881D7ED}"/>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4" name="Footer Placeholder 3">
            <a:extLst>
              <a:ext uri="{FF2B5EF4-FFF2-40B4-BE49-F238E27FC236}">
                <a16:creationId xmlns:a16="http://schemas.microsoft.com/office/drawing/2014/main" id="{4FA84467-FEF6-E2CF-8614-995CB029008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7345E7-CF24-1689-84FB-3035DF862368}"/>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9667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DA8D9-31DE-DAE3-38EA-6DC879BF5B6D}"/>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3" name="Footer Placeholder 2">
            <a:extLst>
              <a:ext uri="{FF2B5EF4-FFF2-40B4-BE49-F238E27FC236}">
                <a16:creationId xmlns:a16="http://schemas.microsoft.com/office/drawing/2014/main" id="{DE287A8C-E7E2-536E-BDDB-550DA8BE17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105AE9-31B4-4FEF-18F0-023EB5695CC3}"/>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310200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FD14-870E-DAA5-EF6C-73F420856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614A00-706A-3221-816E-0B7803118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E32EF24-72E2-C44A-004B-64CEEDCD2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8D9F-9F5A-DE9F-A502-53E4386967BA}"/>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6" name="Footer Placeholder 5">
            <a:extLst>
              <a:ext uri="{FF2B5EF4-FFF2-40B4-BE49-F238E27FC236}">
                <a16:creationId xmlns:a16="http://schemas.microsoft.com/office/drawing/2014/main" id="{4A83CBFE-4A50-4A2E-0A64-1876B200CA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21561-4538-403E-979D-B32AB185A060}"/>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143847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05B-FC2B-0527-E17A-AFC6B9A20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5EED3B-285F-2D5E-65B1-4C0BFC94A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3FA425-DEAB-5AB9-12EF-F35EDE7BE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5E761-1081-5B1A-3340-74232DCC2879}"/>
              </a:ext>
            </a:extLst>
          </p:cNvPr>
          <p:cNvSpPr>
            <a:spLocks noGrp="1"/>
          </p:cNvSpPr>
          <p:nvPr>
            <p:ph type="dt" sz="half" idx="10"/>
          </p:nvPr>
        </p:nvSpPr>
        <p:spPr/>
        <p:txBody>
          <a:bodyPr/>
          <a:lstStyle/>
          <a:p>
            <a:fld id="{71C2ABF1-E9C1-4F9C-BFE3-AF9B4647C523}" type="datetimeFigureOut">
              <a:rPr lang="en-GB" smtClean="0"/>
              <a:t>24/01/2023</a:t>
            </a:fld>
            <a:endParaRPr lang="en-GB"/>
          </a:p>
        </p:txBody>
      </p:sp>
      <p:sp>
        <p:nvSpPr>
          <p:cNvPr id="6" name="Footer Placeholder 5">
            <a:extLst>
              <a:ext uri="{FF2B5EF4-FFF2-40B4-BE49-F238E27FC236}">
                <a16:creationId xmlns:a16="http://schemas.microsoft.com/office/drawing/2014/main" id="{0CECBA38-706D-3740-9F88-C31D42D61C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B40F05-8650-F4FF-30ED-CE5CEBED5626}"/>
              </a:ext>
            </a:extLst>
          </p:cNvPr>
          <p:cNvSpPr>
            <a:spLocks noGrp="1"/>
          </p:cNvSpPr>
          <p:nvPr>
            <p:ph type="sldNum" sz="quarter" idx="12"/>
          </p:nvPr>
        </p:nvSpPr>
        <p:spPr/>
        <p:txBody>
          <a:bodyPr/>
          <a:lstStyle/>
          <a:p>
            <a:fld id="{3774828B-C055-4ABE-A85B-B956447A3167}" type="slidenum">
              <a:rPr lang="en-GB" smtClean="0"/>
              <a:t>‹#›</a:t>
            </a:fld>
            <a:endParaRPr lang="en-GB"/>
          </a:p>
        </p:txBody>
      </p:sp>
    </p:spTree>
    <p:extLst>
      <p:ext uri="{BB962C8B-B14F-4D97-AF65-F5344CB8AC3E}">
        <p14:creationId xmlns:p14="http://schemas.microsoft.com/office/powerpoint/2010/main" val="218443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hyperlink" Target="https://form.accenture.com/" TargetMode="Externa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6116A-4AAC-B55C-F945-BE5A65A92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845492-530A-1D30-AC53-F2FDD2CF4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ABB06B-D5E8-3DE5-720D-CA2151581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ABF1-E9C1-4F9C-BFE3-AF9B4647C523}" type="datetimeFigureOut">
              <a:rPr lang="en-GB" smtClean="0"/>
              <a:t>24/01/2023</a:t>
            </a:fld>
            <a:endParaRPr lang="en-GB"/>
          </a:p>
        </p:txBody>
      </p:sp>
      <p:sp>
        <p:nvSpPr>
          <p:cNvPr id="5" name="Footer Placeholder 4">
            <a:extLst>
              <a:ext uri="{FF2B5EF4-FFF2-40B4-BE49-F238E27FC236}">
                <a16:creationId xmlns:a16="http://schemas.microsoft.com/office/drawing/2014/main" id="{5FF5775C-656F-5F89-6318-20F75D2A82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FCFCB3-AC7D-0F58-58C6-32954482A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4828B-C055-4ABE-A85B-B956447A3167}" type="slidenum">
              <a:rPr lang="en-GB" smtClean="0"/>
              <a:t>‹#›</a:t>
            </a:fld>
            <a:endParaRPr lang="en-GB"/>
          </a:p>
        </p:txBody>
      </p:sp>
    </p:spTree>
    <p:extLst>
      <p:ext uri="{BB962C8B-B14F-4D97-AF65-F5344CB8AC3E}">
        <p14:creationId xmlns:p14="http://schemas.microsoft.com/office/powerpoint/2010/main" val="3085277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p:nvSpPr>
        <p:spPr>
          <a:xfrm>
            <a:off x="11356363" y="6490521"/>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US"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p:ph type="sldNum" sz="quarter" idx="4"/>
          </p:nvPr>
        </p:nvSpPr>
        <p:spPr>
          <a:xfrm>
            <a:off x="11356363" y="6488797"/>
            <a:ext cx="381001" cy="201181"/>
          </a:xfrm>
          <a:prstGeom prst="rect">
            <a:avLst/>
          </a:prstGeom>
          <a:noFill/>
        </p:spPr>
        <p:txBody>
          <a:bodyPr wrap="square" lIns="0" tIns="0" rIns="0" bIns="0" rtlCol="0" anchor="ctr">
            <a:noAutofit/>
          </a:bodyPr>
          <a:lstStyle>
            <a:lvl1pPr>
              <a:defRPr lang="en-US" sz="800" smtClean="0">
                <a:noFill/>
              </a:defRPr>
            </a:lvl1pPr>
          </a:lstStyle>
          <a:p>
            <a:fld id="{71B882E3-AA57-DB47-B7F5-4E115F25E2D7}" type="slidenum">
              <a:rPr lang="en-US" smtClean="0"/>
              <a:pPr/>
              <a:t>‹#›</a:t>
            </a:fld>
            <a:endParaRPr lang="en-US" dirty="0"/>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1949420"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C9F61122-265D-5745-A086-DEF27665C476}" type="datetimeFigureOut">
              <a:rPr lang="en-US" smtClean="0"/>
              <a:t>1/24/2023</a:t>
            </a:fld>
            <a:endParaRPr lang="en-US" dirty="0"/>
          </a:p>
        </p:txBody>
      </p:sp>
      <p:sp>
        <p:nvSpPr>
          <p:cNvPr id="14" name="TextBox 13">
            <a:extLst>
              <a:ext uri="{FF2B5EF4-FFF2-40B4-BE49-F238E27FC236}">
                <a16:creationId xmlns:a16="http://schemas.microsoft.com/office/drawing/2014/main" id="{6C8E4EEE-90C0-0243-97F0-FDA6D06A5655}"/>
              </a:ext>
            </a:extLst>
          </p:cNvPr>
          <p:cNvSpPr txBox="1"/>
          <p:nvPr userDrawn="1"/>
        </p:nvSpPr>
        <p:spPr>
          <a:xfrm>
            <a:off x="8244255" y="6484101"/>
            <a:ext cx="3112110" cy="201181"/>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dirty="0">
                <a:solidFill>
                  <a:schemeClr val="tx1">
                    <a:alpha val="75000"/>
                  </a:schemeClr>
                </a:solidFill>
              </a:rPr>
              <a:t>Copyright © 2022 Accenture. All rights reserved.</a:t>
            </a:r>
            <a:endParaRPr lang="en-US" noProof="0" dirty="0">
              <a:solidFill>
                <a:schemeClr val="tx1">
                  <a:alpha val="75000"/>
                </a:schemeClr>
              </a:solidFill>
            </a:endParaRPr>
          </a:p>
        </p:txBody>
      </p:sp>
      <p:pic>
        <p:nvPicPr>
          <p:cNvPr id="15" name="Picture 14" descr="A picture containing drawing, clock&#10;&#10;Description automatically generated">
            <a:extLst>
              <a:ext uri="{FF2B5EF4-FFF2-40B4-BE49-F238E27FC236}">
                <a16:creationId xmlns:a16="http://schemas.microsoft.com/office/drawing/2014/main" id="{6255D34C-D026-334C-8F84-2F7C53C8894A}"/>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51364" y="6482516"/>
            <a:ext cx="192024" cy="202328"/>
          </a:xfrm>
          <a:prstGeom prst="rect">
            <a:avLst/>
          </a:prstGeom>
        </p:spPr>
      </p:pic>
      <p:sp>
        <p:nvSpPr>
          <p:cNvPr id="16" name="TextBox 15">
            <a:extLst>
              <a:ext uri="{FF2B5EF4-FFF2-40B4-BE49-F238E27FC236}">
                <a16:creationId xmlns:a16="http://schemas.microsoft.com/office/drawing/2014/main" id="{40E2BDB1-496A-8D49-87B8-3C2AC689F914}"/>
              </a:ext>
            </a:extLst>
          </p:cNvPr>
          <p:cNvSpPr txBox="1"/>
          <p:nvPr userDrawn="1"/>
        </p:nvSpPr>
        <p:spPr>
          <a:xfrm>
            <a:off x="839114" y="6495976"/>
            <a:ext cx="3112110" cy="201181"/>
          </a:xfrm>
          <a:prstGeom prst="rect">
            <a:avLst/>
          </a:prstGeom>
          <a:noFill/>
        </p:spPr>
        <p:txBody>
          <a:bodyPr wrap="square" lIns="0" tIns="0" rIns="0" bIns="0" rtlCol="0" anchor="ctr">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US" sz="800" b="0" i="0" u="none" strike="noStrike" kern="1200" dirty="0">
                <a:solidFill>
                  <a:schemeClr val="tx1">
                    <a:alpha val="75000"/>
                  </a:schemeClr>
                </a:solidFill>
                <a:effectLst/>
                <a:latin typeface="+mn-lt"/>
                <a:ea typeface="+mn-ea"/>
                <a:cs typeface="+mn-cs"/>
              </a:rPr>
              <a:t>FORM is our common language and approach. </a:t>
            </a:r>
            <a:r>
              <a:rPr lang="en-US" sz="800" b="0" i="0" u="none" strike="noStrike" kern="1200" dirty="0">
                <a:solidFill>
                  <a:schemeClr val="accent1"/>
                </a:solidFill>
                <a:effectLst/>
                <a:latin typeface="+mn-lt"/>
                <a:ea typeface="+mn-ea"/>
                <a:cs typeface="+mn-cs"/>
              </a:rPr>
              <a:t>Learn more here</a:t>
            </a:r>
            <a:endParaRPr lang="en-US" sz="800" noProof="0" dirty="0">
              <a:solidFill>
                <a:schemeClr val="accent1"/>
              </a:solidFill>
            </a:endParaRPr>
          </a:p>
        </p:txBody>
      </p:sp>
      <p:sp>
        <p:nvSpPr>
          <p:cNvPr id="17" name="Rectangle 16">
            <a:hlinkClick r:id="rId11"/>
            <a:extLst>
              <a:ext uri="{FF2B5EF4-FFF2-40B4-BE49-F238E27FC236}">
                <a16:creationId xmlns:a16="http://schemas.microsoft.com/office/drawing/2014/main" id="{ABB543D0-5726-C842-BD5F-55998C6FEC2F}"/>
              </a:ext>
            </a:extLst>
          </p:cNvPr>
          <p:cNvSpPr/>
          <p:nvPr userDrawn="1"/>
        </p:nvSpPr>
        <p:spPr>
          <a:xfrm>
            <a:off x="3102964" y="6490945"/>
            <a:ext cx="848260" cy="25545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p>
        </p:txBody>
      </p:sp>
    </p:spTree>
    <p:extLst>
      <p:ext uri="{BB962C8B-B14F-4D97-AF65-F5344CB8AC3E}">
        <p14:creationId xmlns:p14="http://schemas.microsoft.com/office/powerpoint/2010/main" val="868998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5ACBF0"/>
          </p15:clr>
        </p15:guide>
        <p15:guide id="2" orient="horz" pos="3976">
          <p15:clr>
            <a:srgbClr val="5ACBF0"/>
          </p15:clr>
        </p15:guide>
        <p15:guide id="3" pos="279">
          <p15:clr>
            <a:srgbClr val="5ACBF0"/>
          </p15:clr>
        </p15:guide>
        <p15:guide id="4" pos="7401">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threejs.org/" TargetMode="External"/><Relationship Id="rId3" Type="http://schemas.openxmlformats.org/officeDocument/2006/relationships/image" Target="../media/image45.png"/><Relationship Id="rId7" Type="http://schemas.openxmlformats.org/officeDocument/2006/relationships/hyperlink" Target="https://hiukim.github.io/mind-ar-js-doc/"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github.com/andypotato/fingerpos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ideo" Target="https://www.youtube.com/embed/JeqxBQERp7Q?start=12&amp;feature=oembed" TargetMode="External"/><Relationship Id="rId6" Type="http://schemas.openxmlformats.org/officeDocument/2006/relationships/image" Target="../media/image47.jpe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terrauniversal.com/smart-gas-purged-glove-boxes.html" TargetMode="External"/><Relationship Id="rId5" Type="http://schemas.openxmlformats.org/officeDocument/2006/relationships/image" Target="../media/image48.jpe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www.ptc.com/en/products/vuforia/vuforia-chalk"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varjo.com/" TargetMode="External"/><Relationship Id="rId5" Type="http://schemas.openxmlformats.org/officeDocument/2006/relationships/image" Target="../media/image50.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https://kguttag.com/2021/10/13/magic-leap-2-for-enterprise-really-plus-another-500m/"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hyperlink" Target="https://www.khronos.org/openxr/"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3.gif"/><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hyperlink" Target="https://www.ptc.com/en/products/vuforia/vuforia-chalk" TargetMode="External"/><Relationship Id="rId3" Type="http://schemas.openxmlformats.org/officeDocument/2006/relationships/hyperlink" Target="https://youtu.be/4UHN8G5BM-8" TargetMode="External"/><Relationship Id="rId7" Type="http://schemas.openxmlformats.org/officeDocument/2006/relationships/hyperlink" Target="https://youtu.be/JeqxBQERp7Q" TargetMode="External"/><Relationship Id="rId2" Type="http://schemas.openxmlformats.org/officeDocument/2006/relationships/hyperlink" Target="https://youtu.be/4Vjajj7ZggA" TargetMode="External"/><Relationship Id="rId1" Type="http://schemas.openxmlformats.org/officeDocument/2006/relationships/slideLayout" Target="../slideLayouts/slideLayout6.xml"/><Relationship Id="rId6" Type="http://schemas.openxmlformats.org/officeDocument/2006/relationships/hyperlink" Target="https://youtu.be/Ayz9BSAGO1k" TargetMode="External"/><Relationship Id="rId5" Type="http://schemas.openxmlformats.org/officeDocument/2006/relationships/hyperlink" Target="https://youtu.be/rK7l6Gq16WA" TargetMode="External"/><Relationship Id="rId4" Type="http://schemas.openxmlformats.org/officeDocument/2006/relationships/hyperlink" Target="https://youtu.be/ItGmB2tQyY8" TargetMode="External"/><Relationship Id="rId9" Type="http://schemas.openxmlformats.org/officeDocument/2006/relationships/hyperlink" Target="https://www.resonai.com/blog/smart-buildings-10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stemkoski.github.io/AR-Examples/" TargetMode="External"/><Relationship Id="rId2" Type="http://schemas.openxmlformats.org/officeDocument/2006/relationships/hyperlink" Target="https://www.wikitude.com/showcase/coca-popup-art-book/" TargetMode="External"/><Relationship Id="rId1" Type="http://schemas.openxmlformats.org/officeDocument/2006/relationships/slideLayout" Target="../slideLayouts/slideLayout6.xml"/><Relationship Id="rId5" Type="http://schemas.openxmlformats.org/officeDocument/2006/relationships/hyperlink" Target="https://developers.google.com/ar/develop/lighting-estimation" TargetMode="External"/><Relationship Id="rId4" Type="http://schemas.openxmlformats.org/officeDocument/2006/relationships/hyperlink" Target="https://www.ptc.com/en/products/vuforia/vuforia-chal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hackernoon/why-is-occlusion-in-augmented-reality-so-hard-7bc8041607f9" TargetMode="External"/><Relationship Id="rId2" Type="http://schemas.openxmlformats.org/officeDocument/2006/relationships/hyperlink" Target="https://developers.google.com/ar/develop/lighting-estimation"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hyperlink" Target="http://files.vuzix.com/Content/Upload/PDFs/Quickstart_guide_vra_02_02_2021.pdf" TargetMode="External"/><Relationship Id="rId13" Type="http://schemas.openxmlformats.org/officeDocument/2006/relationships/hyperlink" Target="https://nsflow.com/blog/microsoft-hololens-2-main-features-use-cases-benefits" TargetMode="External"/><Relationship Id="rId18" Type="http://schemas.openxmlformats.org/officeDocument/2006/relationships/hyperlink" Target="https://learn.microsoft.com/en-us/hololens/hololens2-options" TargetMode="External"/><Relationship Id="rId3" Type="http://schemas.openxmlformats.org/officeDocument/2006/relationships/image" Target="../media/image9.png"/><Relationship Id="rId7" Type="http://schemas.openxmlformats.org/officeDocument/2006/relationships/hyperlink" Target="https://learn.microsoft.com/en-us/dynamics365/mixed-reality/guides/operator-offline-mode" TargetMode="External"/><Relationship Id="rId12" Type="http://schemas.openxmlformats.org/officeDocument/2006/relationships/hyperlink" Target="https://www.google.com/glass/tech-specs/" TargetMode="External"/><Relationship Id="rId17" Type="http://schemas.openxmlformats.org/officeDocument/2006/relationships/hyperlink" Target="https://www.vuzix.com/blogs/vuzix-blog/vuzix-expands-reach-with-device-certifications-that-matter-most" TargetMode="External"/><Relationship Id="rId2" Type="http://schemas.openxmlformats.org/officeDocument/2006/relationships/image" Target="../media/image8.png"/><Relationship Id="rId16" Type="http://schemas.openxmlformats.org/officeDocument/2006/relationships/hyperlink" Target="https://support.google.com/glass-enterprise/customer/answer/9220200?hl=en" TargetMode="External"/><Relationship Id="rId1" Type="http://schemas.openxmlformats.org/officeDocument/2006/relationships/slideLayout" Target="../slideLayouts/slideLayout7.xml"/><Relationship Id="rId6" Type="http://schemas.openxmlformats.org/officeDocument/2006/relationships/hyperlink" Target="https://support.varjo.com/hc/en-us/articles/4886050387996-Can-I-use-my-Varjo-headset-without-an-internet-connection-" TargetMode="External"/><Relationship Id="rId11" Type="http://schemas.openxmlformats.org/officeDocument/2006/relationships/hyperlink" Target="https://www.vuzix.com/products/m400-smart-glasses" TargetMode="External"/><Relationship Id="rId5" Type="http://schemas.openxmlformats.org/officeDocument/2006/relationships/hyperlink" Target="https://developer.mozilla.org/en-US/docs/Web/API/Service_Worker_API" TargetMode="External"/><Relationship Id="rId15" Type="http://schemas.openxmlformats.org/officeDocument/2006/relationships/hyperlink" Target="https://www.vuzix.eu/products/vuzix-blade-2-smart-glasses" TargetMode="External"/><Relationship Id="rId10" Type="http://schemas.openxmlformats.org/officeDocument/2006/relationships/hyperlink" Target="https://www.vuzix.com/products/vuzix-blade-2-smart-glasses" TargetMode="External"/><Relationship Id="rId4" Type="http://schemas.openxmlformats.org/officeDocument/2006/relationships/hyperlink" Target="https://www.semanticscholar.org/paper/OVERCOMING-AUGMENTED-REALITY-TRACKING-DIFFICULTIES-Clothier-Bailey/ff7b8da5bb11879d1552020609c845919307ab19" TargetMode="External"/><Relationship Id="rId9" Type="http://schemas.openxmlformats.org/officeDocument/2006/relationships/hyperlink" Target="https://www.microsoft.com/en-us/hololens/hardware" TargetMode="External"/><Relationship Id="rId14" Type="http://schemas.openxmlformats.org/officeDocument/2006/relationships/hyperlink" Target="https://www.magicleap.com/hubfs/Magic-Leap-2_Safety-Guide_English.pdf"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rtlnieuws.nl/tech/artikel/5264551/microsoft-stort-zich-op-metaverse-teams-krijgt-live-3d-avatars" TargetMode="External"/><Relationship Id="rId5" Type="http://schemas.openxmlformats.org/officeDocument/2006/relationships/hyperlink" Target="https://observer.com/2022/10/microsoft-teams-goes-virtual-and-avatars-finally-get-legs-as-mark-zuckerberg-announces-new-metaverse-developments/" TargetMode="External"/><Relationship Id="rId4" Type="http://schemas.openxmlformats.org/officeDocument/2006/relationships/image" Target="../media/image12.png"/><Relationship Id="rId9" Type="http://schemas.openxmlformats.org/officeDocument/2006/relationships/image" Target="../media/image15.gif"/></Relationships>
</file>

<file path=ppt/slides/_rels/slide30.xml.rels><?xml version="1.0" encoding="UTF-8" standalone="yes"?>
<Relationships xmlns="http://schemas.openxmlformats.org/package/2006/relationships"><Relationship Id="rId8" Type="http://schemas.openxmlformats.org/officeDocument/2006/relationships/hyperlink" Target="https://www.magicleap.com/en-us/" TargetMode="External"/><Relationship Id="rId13" Type="http://schemas.openxmlformats.org/officeDocument/2006/relationships/hyperlink" Target="https://www.microsoft.com/en-us/hololens/hardware" TargetMode="External"/><Relationship Id="rId18" Type="http://schemas.openxmlformats.org/officeDocument/2006/relationships/hyperlink" Target="https://www.ultraleap.com/tracking/" TargetMode="External"/><Relationship Id="rId26" Type="http://schemas.openxmlformats.org/officeDocument/2006/relationships/hyperlink" Target="https://learn.microsoft.com/en-us/windows/mixed-reality/design/gaze-and-dwell-head" TargetMode="External"/><Relationship Id="rId3" Type="http://schemas.openxmlformats.org/officeDocument/2006/relationships/image" Target="../media/image8.png"/><Relationship Id="rId21" Type="http://schemas.openxmlformats.org/officeDocument/2006/relationships/hyperlink" Target="https://github.com/pbakondy/cordova-plugin-speechrecognition" TargetMode="External"/><Relationship Id="rId7" Type="http://schemas.openxmlformats.org/officeDocument/2006/relationships/hyperlink" Target="https://learn.microsoft.com/en-us/hololens/hololens2-industrial-edition-faq" TargetMode="External"/><Relationship Id="rId12" Type="http://schemas.openxmlformats.org/officeDocument/2006/relationships/hyperlink" Target="https://varjo.com/products/xr-3/" TargetMode="External"/><Relationship Id="rId17" Type="http://schemas.openxmlformats.org/officeDocument/2006/relationships/hyperlink" Target="https://www.google.com/glass/tech-specs/" TargetMode="External"/><Relationship Id="rId25" Type="http://schemas.openxmlformats.org/officeDocument/2006/relationships/hyperlink" Target="https://learn.microsoft.com/en-us/windows/mixed-reality/mrtk-unity/mrtk2/features/input/eye-tracking/eye-tracking-main?view=mrtkunity-2022-05" TargetMode="External"/><Relationship Id="rId2" Type="http://schemas.openxmlformats.org/officeDocument/2006/relationships/notesSlide" Target="../notesSlides/notesSlide19.xml"/><Relationship Id="rId16" Type="http://schemas.openxmlformats.org/officeDocument/2006/relationships/hyperlink" Target="https://www.vuzix.com/products/m400-smart-glasses" TargetMode="External"/><Relationship Id="rId20" Type="http://schemas.openxmlformats.org/officeDocument/2006/relationships/hyperlink" Target="https://developer.mozilla.org/en-US/docs/Web/API/Web_Speech_API" TargetMode="External"/><Relationship Id="rId29" Type="http://schemas.openxmlformats.org/officeDocument/2006/relationships/hyperlink" Target="https://www.meta.com/en-gb/help/quest/articles/headsets-and-accessories/controllers-and-hand-tracking/#hand-tracking" TargetMode="External"/><Relationship Id="rId1" Type="http://schemas.openxmlformats.org/officeDocument/2006/relationships/slideLayout" Target="../slideLayouts/slideLayout7.xml"/><Relationship Id="rId6" Type="http://schemas.openxmlformats.org/officeDocument/2006/relationships/hyperlink" Target="https://www.microsoft.com/en-us/d/trimble-xr10-with-hololens-2/8smjj5mx7zt7?activetab=pivot:overviewtab" TargetMode="External"/><Relationship Id="rId11" Type="http://schemas.openxmlformats.org/officeDocument/2006/relationships/hyperlink" Target="https://vuzix-website.s3.amazonaws.com/files/Content/product-sheets/Vuzix-M400-Smart-Glasses.pdf" TargetMode="External"/><Relationship Id="rId24" Type="http://schemas.openxmlformats.org/officeDocument/2006/relationships/hyperlink" Target="https://learn.microsoft.com/en-us/windows/mixed-reality/design/voice-input" TargetMode="External"/><Relationship Id="rId32" Type="http://schemas.openxmlformats.org/officeDocument/2006/relationships/hyperlink" Target="https://developers.google.com/glass-enterprise/guides/inputs-sensors" TargetMode="External"/><Relationship Id="rId5" Type="http://schemas.openxmlformats.org/officeDocument/2006/relationships/hyperlink" Target="https://learn.microsoft.com/en-us/hololens/hololens2-hardware" TargetMode="External"/><Relationship Id="rId15" Type="http://schemas.openxmlformats.org/officeDocument/2006/relationships/hyperlink" Target="https://www.meta.com/nl/en/quest/quest-pro/" TargetMode="External"/><Relationship Id="rId23" Type="http://schemas.openxmlformats.org/officeDocument/2006/relationships/hyperlink" Target="https://varjo.com/use-center/get-started/varjo-headsets/system-requirements/positional-tracking-technologies/" TargetMode="External"/><Relationship Id="rId28" Type="http://schemas.openxmlformats.org/officeDocument/2006/relationships/hyperlink" Target="https://www.meta.com/en-gb/help/quest/articles/headsets-and-accessories/quest-pro/index-quest-pro/#name2" TargetMode="External"/><Relationship Id="rId10" Type="http://schemas.openxmlformats.org/officeDocument/2006/relationships/hyperlink" Target="https://ir.vuzix.com/news-events/press-releases/detail/1892/vuzix-m400-and-m4000-smart-glasses-receive-medical-electric" TargetMode="External"/><Relationship Id="rId19" Type="http://schemas.openxmlformats.org/officeDocument/2006/relationships/hyperlink" Target="https://github.com/victordibia/handtrack.js" TargetMode="External"/><Relationship Id="rId31" Type="http://schemas.openxmlformats.org/officeDocument/2006/relationships/hyperlink" Target="https://www.vuzix.eu/pages/blade-2-compare-smart-glasses" TargetMode="External"/><Relationship Id="rId4" Type="http://schemas.openxmlformats.org/officeDocument/2006/relationships/image" Target="../media/image9.png"/><Relationship Id="rId9" Type="http://schemas.openxmlformats.org/officeDocument/2006/relationships/hyperlink" Target="https://www.vuzix.eu/products/vuzix-blade-2-smart-glasses" TargetMode="External"/><Relationship Id="rId14" Type="http://schemas.openxmlformats.org/officeDocument/2006/relationships/hyperlink" Target="https://www.magicleap.com/magic-leap-2" TargetMode="External"/><Relationship Id="rId22" Type="http://schemas.openxmlformats.org/officeDocument/2006/relationships/hyperlink" Target="https://developer.varjo.com/docs/get-started/eye-tracking-with-varjo-headset" TargetMode="External"/><Relationship Id="rId27" Type="http://schemas.openxmlformats.org/officeDocument/2006/relationships/hyperlink" Target="https://learn.microsoft.com/en-us/windows/mixed-reality/design/direct-manipulation" TargetMode="External"/><Relationship Id="rId30" Type="http://schemas.openxmlformats.org/officeDocument/2006/relationships/hyperlink" Target="https://intercom.help/vuzix/en/articles/6289163-interaction-methods"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vuzix.com/products/m400-smart-glasses" TargetMode="External"/><Relationship Id="rId13" Type="http://schemas.openxmlformats.org/officeDocument/2006/relationships/hyperlink" Target="https://www.meta.com/nl/en/quest/quest-pro/tech-specs/" TargetMode="External"/><Relationship Id="rId18" Type="http://schemas.openxmlformats.org/officeDocument/2006/relationships/hyperlink" Target="https://vuzix-website.s3.amazonaws.com/files/Content/Vuzix+Blade+2/Vuzix-Blade2-Smart-Glasses-Product-Sheet.pdf" TargetMode="External"/><Relationship Id="rId26" Type="http://schemas.openxmlformats.org/officeDocument/2006/relationships/hyperlink" Target="https://varjo.com/use-center/get-started/varjo-services/varjo-reality-cloud/" TargetMode="External"/><Relationship Id="rId3" Type="http://schemas.openxmlformats.org/officeDocument/2006/relationships/image" Target="../media/image8.png"/><Relationship Id="rId21" Type="http://schemas.openxmlformats.org/officeDocument/2006/relationships/hyperlink" Target="https://learn.microsoft.com/en-us/windows/mixed-reality/develop/advanced-concepts/rendering-overview" TargetMode="External"/><Relationship Id="rId7" Type="http://schemas.openxmlformats.org/officeDocument/2006/relationships/hyperlink" Target="https://www.xrtoday.com/mixed-reality/meta-quest-pro-has-1-2hr-battery-life-reports-find/#:~:text=Reports%20confirm%20that%20the%20Meta,replaceable%20batteries%20like%20its%20predecessor." TargetMode="External"/><Relationship Id="rId12" Type="http://schemas.openxmlformats.org/officeDocument/2006/relationships/hyperlink" Target="https://www.magicleap.com/magic-leap-2" TargetMode="External"/><Relationship Id="rId17" Type="http://schemas.openxmlformats.org/officeDocument/2006/relationships/hyperlink" Target="https://vr-compare.com/headset/metaquestpro" TargetMode="External"/><Relationship Id="rId25" Type="http://schemas.openxmlformats.org/officeDocument/2006/relationships/hyperlink" Target="https://vuzix-website.s3.amazonaws.com/files/Content/product-sheets/Vuzix-M400-Smart-Glasses.pdf" TargetMode="External"/><Relationship Id="rId2" Type="http://schemas.openxmlformats.org/officeDocument/2006/relationships/notesSlide" Target="../notesSlides/notesSlide20.xml"/><Relationship Id="rId16" Type="http://schemas.openxmlformats.org/officeDocument/2006/relationships/hyperlink" Target="https://vr-compare.com/headset/microsofthololens2" TargetMode="External"/><Relationship Id="rId20" Type="http://schemas.openxmlformats.org/officeDocument/2006/relationships/hyperlink" Target="https://www.google.com/glass/tech-specs/" TargetMode="External"/><Relationship Id="rId1" Type="http://schemas.openxmlformats.org/officeDocument/2006/relationships/slideLayout" Target="../slideLayouts/slideLayout7.xml"/><Relationship Id="rId6" Type="http://schemas.openxmlformats.org/officeDocument/2006/relationships/hyperlink" Target="https://vr-compare.com/headset/magicleap2" TargetMode="External"/><Relationship Id="rId11" Type="http://schemas.openxmlformats.org/officeDocument/2006/relationships/hyperlink" Target="https://www.microsoft.com/en-us/hololens/hardware" TargetMode="External"/><Relationship Id="rId24" Type="http://schemas.openxmlformats.org/officeDocument/2006/relationships/hyperlink" Target="https://learn.microsoft.com/en-us/windows/mixed-reality/develop/advanced-concepts/app-quality-criteria-overview" TargetMode="External"/><Relationship Id="rId5" Type="http://schemas.openxmlformats.org/officeDocument/2006/relationships/hyperlink" Target="https://www.aniwaa.com/product/vr-ar/microsoft-hololens-2/#:~:text=Battery%20life%3A%20the%20HoloLens%202,fit%20than%20the%20original%20HoloLens." TargetMode="External"/><Relationship Id="rId15" Type="http://schemas.openxmlformats.org/officeDocument/2006/relationships/hyperlink" Target="https://nsflow.com/blog/google-glass-enterprise-edition-2-main-features-use-cases-benefits" TargetMode="External"/><Relationship Id="rId23" Type="http://schemas.openxmlformats.org/officeDocument/2006/relationships/hyperlink" Target="https://vr-expert.com/vuzix-m400-review/" TargetMode="External"/><Relationship Id="rId28" Type="http://schemas.openxmlformats.org/officeDocument/2006/relationships/hyperlink" Target="https://www.magicleap.com/news/magic-leaps-integration-with-nvidia-cloudxr-technology" TargetMode="External"/><Relationship Id="rId10" Type="http://schemas.openxmlformats.org/officeDocument/2006/relationships/hyperlink" Target="https://varjo.com/products/" TargetMode="External"/><Relationship Id="rId19" Type="http://schemas.openxmlformats.org/officeDocument/2006/relationships/hyperlink" Target="https://varjo.com/products/xr-3/" TargetMode="External"/><Relationship Id="rId4" Type="http://schemas.openxmlformats.org/officeDocument/2006/relationships/image" Target="../media/image9.png"/><Relationship Id="rId9" Type="http://schemas.openxmlformats.org/officeDocument/2006/relationships/hyperlink" Target="https://vr-compare.com/headset/googleglassenterpriseedition2" TargetMode="External"/><Relationship Id="rId14" Type="http://schemas.openxmlformats.org/officeDocument/2006/relationships/hyperlink" Target="https://vr-compare.com/headset/vuzixm400" TargetMode="External"/><Relationship Id="rId22" Type="http://schemas.openxmlformats.org/officeDocument/2006/relationships/hyperlink" Target=".https:/vuzix-website.s3.amazonaws.com/files/Content/Vuzix+Blade+2/Vuzix-Blade2-Smart-Glasses-Product-Sheet.pdf" TargetMode="External"/><Relationship Id="rId27" Type="http://schemas.openxmlformats.org/officeDocument/2006/relationships/hyperlink" Target="https://azure.microsoft.com/en-us/products/remote-rendering/"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developer.apple.com/augmented-reality/arkit/" TargetMode="External"/><Relationship Id="rId13" Type="http://schemas.openxmlformats.org/officeDocument/2006/relationships/hyperlink" Target="https://www.mdpi.com/1424-8220/20/5/1446" TargetMode="External"/><Relationship Id="rId18" Type="http://schemas.openxmlformats.org/officeDocument/2006/relationships/hyperlink" Target="https://www.magicleap.com/where-to-buy" TargetMode="External"/><Relationship Id="rId3" Type="http://schemas.openxmlformats.org/officeDocument/2006/relationships/image" Target="../media/image8.png"/><Relationship Id="rId21" Type="http://schemas.openxmlformats.org/officeDocument/2006/relationships/hyperlink" Target="https://www.vuzix.eu/products/m400-smart-glasses" TargetMode="External"/><Relationship Id="rId7" Type="http://schemas.openxmlformats.org/officeDocument/2006/relationships/hyperlink" Target="https://developers.google.com/ar/develop" TargetMode="External"/><Relationship Id="rId12" Type="http://schemas.openxmlformats.org/officeDocument/2006/relationships/hyperlink" Target="https://www.khronos.org/openxr/" TargetMode="External"/><Relationship Id="rId17" Type="http://schemas.openxmlformats.org/officeDocument/2006/relationships/hyperlink" Target="https://learn.microsoft.com/en-us/hololens/hololens-licenses-requirements" TargetMode="External"/><Relationship Id="rId2" Type="http://schemas.openxmlformats.org/officeDocument/2006/relationships/notesSlide" Target="../notesSlides/notesSlide21.xml"/><Relationship Id="rId16" Type="http://schemas.openxmlformats.org/officeDocument/2006/relationships/hyperlink" Target="https://www.microsoft.com/nl-nl/d/hololens-2/91pnzzznzwcp?activetab=pivot:overzichttab&amp;rtc=1" TargetMode="External"/><Relationship Id="rId20" Type="http://schemas.openxmlformats.org/officeDocument/2006/relationships/hyperlink" Target="https://www.vuzix.eu/products/vuzix-blade-2-smart-glasses" TargetMode="External"/><Relationship Id="rId1" Type="http://schemas.openxmlformats.org/officeDocument/2006/relationships/slideLayout" Target="../slideLayouts/slideLayout7.xml"/><Relationship Id="rId6" Type="http://schemas.openxmlformats.org/officeDocument/2006/relationships/hyperlink" Target="https://library.vuforia.com/getting-started/vuforia-features" TargetMode="External"/><Relationship Id="rId11" Type="http://schemas.openxmlformats.org/officeDocument/2006/relationships/hyperlink" Target="https://www.magicleap.com/developer" TargetMode="External"/><Relationship Id="rId5" Type="http://schemas.openxmlformats.org/officeDocument/2006/relationships/hyperlink" Target="https://www.8thwall.com/docs/web/#requirements" TargetMode="External"/><Relationship Id="rId15" Type="http://schemas.openxmlformats.org/officeDocument/2006/relationships/hyperlink" Target="https://varjo.com/use-center/get-started/varjo-services/varjo-xr-and-vr-subscriptions/" TargetMode="External"/><Relationship Id="rId10" Type="http://schemas.openxmlformats.org/officeDocument/2006/relationships/hyperlink" Target="https://learn.microsoft.com/en-us/windows/mixed-reality/develop/native/openxr" TargetMode="External"/><Relationship Id="rId19" Type="http://schemas.openxmlformats.org/officeDocument/2006/relationships/hyperlink" Target="https://www.meta.com/nl/en/quest/quest-pro/" TargetMode="External"/><Relationship Id="rId4" Type="http://schemas.openxmlformats.org/officeDocument/2006/relationships/image" Target="../media/image9.png"/><Relationship Id="rId9" Type="http://schemas.openxmlformats.org/officeDocument/2006/relationships/hyperlink" Target="https://developer.varjo.com/docs/openxr/openxr" TargetMode="External"/><Relationship Id="rId14" Type="http://schemas.openxmlformats.org/officeDocument/2006/relationships/hyperlink" Target="https://varjo.com/products/xr-3/" TargetMode="External"/><Relationship Id="rId22" Type="http://schemas.openxmlformats.org/officeDocument/2006/relationships/hyperlink" Target="https://www.shi.com/product/39314856/Google-Glass-Enterprise-Edition-2" TargetMode="External"/></Relationships>
</file>

<file path=ppt/slides/_rels/slide33.xml.rels><?xml version="1.0" encoding="UTF-8" standalone="yes"?>
<Relationships xmlns="http://schemas.openxmlformats.org/package/2006/relationships"><Relationship Id="rId13" Type="http://schemas.openxmlformats.org/officeDocument/2006/relationships/hyperlink" Target="https://taqtile.com/company/" TargetMode="External"/><Relationship Id="rId18" Type="http://schemas.openxmlformats.org/officeDocument/2006/relationships/hyperlink" Target="https://developer.apple.com/documentation/realitykit" TargetMode="External"/><Relationship Id="rId26" Type="http://schemas.openxmlformats.org/officeDocument/2006/relationships/hyperlink" Target="https://github.com/AR-js-org/AR.js" TargetMode="External"/><Relationship Id="rId39" Type="http://schemas.openxmlformats.org/officeDocument/2006/relationships/hyperlink" Target="https://www.8thwall.com/docs/web/#sample-projects" TargetMode="External"/><Relationship Id="rId21" Type="http://schemas.openxmlformats.org/officeDocument/2006/relationships/hyperlink" Target="https://library.vuforia.com/platform-support/recommended-devices" TargetMode="External"/><Relationship Id="rId34" Type="http://schemas.openxmlformats.org/officeDocument/2006/relationships/hyperlink" Target="https://library.vuforia.com/objects/multi-targets" TargetMode="External"/><Relationship Id="rId42" Type="http://schemas.openxmlformats.org/officeDocument/2006/relationships/hyperlink" Target="https://sparkar.facebook.com/ar-studio/learn/articles/people-tracking/face-tracker#properties" TargetMode="External"/><Relationship Id="rId47" Type="http://schemas.openxmlformats.org/officeDocument/2006/relationships/hyperlink" Target="https://library.vuforia.com/objects/model-targets" TargetMode="External"/><Relationship Id="rId50" Type="http://schemas.openxmlformats.org/officeDocument/2006/relationships/hyperlink" Target="https://lightship.dev/docs/ardk/ar_world_tracking/plane_detection.html" TargetMode="External"/><Relationship Id="rId55" Type="http://schemas.openxmlformats.org/officeDocument/2006/relationships/hyperlink" Target="https://sparkar.facebook.com/ar-studio/learn/articles/world-effects/plane-tracker#resizing-moving-and-rotating-objects-using-screen-interactions" TargetMode="External"/><Relationship Id="rId7" Type="http://schemas.openxmlformats.org/officeDocument/2006/relationships/hyperlink" Target="https://www.8thwall.com/" TargetMode="External"/><Relationship Id="rId2" Type="http://schemas.openxmlformats.org/officeDocument/2006/relationships/image" Target="../media/image8.png"/><Relationship Id="rId16" Type="http://schemas.openxmlformats.org/officeDocument/2006/relationships/hyperlink" Target="https://unity.com/" TargetMode="External"/><Relationship Id="rId29" Type="http://schemas.openxmlformats.org/officeDocument/2006/relationships/hyperlink" Target="https://immersive-web.github.io/marker-tracking/" TargetMode="External"/><Relationship Id="rId11" Type="http://schemas.openxmlformats.org/officeDocument/2006/relationships/hyperlink" Target="https://developers.google.com/ar/develop" TargetMode="External"/><Relationship Id="rId24" Type="http://schemas.openxmlformats.org/officeDocument/2006/relationships/hyperlink" Target="https://helpx.adobe.com/aero/using/share-ar-creations.html" TargetMode="External"/><Relationship Id="rId32" Type="http://schemas.openxmlformats.org/officeDocument/2006/relationships/hyperlink" Target="https://library.vuforia.com/objects/image-targets" TargetMode="External"/><Relationship Id="rId37" Type="http://schemas.openxmlformats.org/officeDocument/2006/relationships/hyperlink" Target="https://helpx.adobe.com/in/aero/using/set-an-image-anchor.html" TargetMode="External"/><Relationship Id="rId40" Type="http://schemas.openxmlformats.org/officeDocument/2006/relationships/hyperlink" Target="https://developers.google.com/ar/develop/augmented-faces" TargetMode="External"/><Relationship Id="rId45" Type="http://schemas.openxmlformats.org/officeDocument/2006/relationships/hyperlink" Target="https://developers.google.com/ar/develop/geospatial" TargetMode="External"/><Relationship Id="rId53" Type="http://schemas.openxmlformats.org/officeDocument/2006/relationships/hyperlink" Target="https://developer.apple.com/documentation/arkit/content_anchors/tracking_and_visualizing_planes" TargetMode="External"/><Relationship Id="rId5" Type="http://schemas.openxmlformats.org/officeDocument/2006/relationships/hyperlink" Target="https://ar-js-org.github.io/AR.js-Docs/" TargetMode="External"/><Relationship Id="rId10" Type="http://schemas.openxmlformats.org/officeDocument/2006/relationships/hyperlink" Target="https://learn.microsoft.com/en-us/azure/spatial-anchors/overview" TargetMode="External"/><Relationship Id="rId19" Type="http://schemas.openxmlformats.org/officeDocument/2006/relationships/hyperlink" Target="https://www.adobe.com/products/aero.html" TargetMode="External"/><Relationship Id="rId31" Type="http://schemas.openxmlformats.org/officeDocument/2006/relationships/hyperlink" Target="https://lightship.dev/docs/ardk/ar_world_tracking/detecting_images.html" TargetMode="External"/><Relationship Id="rId44" Type="http://schemas.openxmlformats.org/officeDocument/2006/relationships/hyperlink" Target="https://lightship.dev/docs/ardk/vps/index.html" TargetMode="External"/><Relationship Id="rId52" Type="http://schemas.openxmlformats.org/officeDocument/2006/relationships/hyperlink" Target="https://developers.google.com/ar/develop/hit-test" TargetMode="External"/><Relationship Id="rId4" Type="http://schemas.openxmlformats.org/officeDocument/2006/relationships/hyperlink" Target="https://hiukim.github.io/mind-ar-js-doc/" TargetMode="External"/><Relationship Id="rId9" Type="http://schemas.openxmlformats.org/officeDocument/2006/relationships/hyperlink" Target="https://library.vuforia.com/getting-started/vuforia-features" TargetMode="External"/><Relationship Id="rId14" Type="http://schemas.openxmlformats.org/officeDocument/2006/relationships/hyperlink" Target="https://threejs.org/" TargetMode="External"/><Relationship Id="rId22" Type="http://schemas.openxmlformats.org/officeDocument/2006/relationships/hyperlink" Target="https://taqtile.com/case-studies/" TargetMode="External"/><Relationship Id="rId27" Type="http://schemas.openxmlformats.org/officeDocument/2006/relationships/hyperlink" Target="https://library.vuforia.com/objects/vumarks" TargetMode="External"/><Relationship Id="rId30" Type="http://schemas.openxmlformats.org/officeDocument/2006/relationships/hyperlink" Target="https://www.8thwall.com/docs/web/#image-targets" TargetMode="External"/><Relationship Id="rId35" Type="http://schemas.openxmlformats.org/officeDocument/2006/relationships/hyperlink" Target="https://developers.google.com/ar/develop/augmented-images" TargetMode="External"/><Relationship Id="rId43" Type="http://schemas.openxmlformats.org/officeDocument/2006/relationships/hyperlink" Target="https://www.8thwall.com/docs/web/#lightship-vps" TargetMode="External"/><Relationship Id="rId48" Type="http://schemas.openxmlformats.org/officeDocument/2006/relationships/hyperlink" Target="https://developer.apple.com/documentation/arkit/content_anchors/visualizing_and_interacting_with_a_reconstructed_scene" TargetMode="External"/><Relationship Id="rId8" Type="http://schemas.openxmlformats.org/officeDocument/2006/relationships/hyperlink" Target="https://lightship.dev/products/ardk/" TargetMode="External"/><Relationship Id="rId51" Type="http://schemas.openxmlformats.org/officeDocument/2006/relationships/hyperlink" Target="https://library.vuforia.com/environments/ground-plane" TargetMode="External"/><Relationship Id="rId3" Type="http://schemas.openxmlformats.org/officeDocument/2006/relationships/image" Target="../media/image9.png"/><Relationship Id="rId12" Type="http://schemas.openxmlformats.org/officeDocument/2006/relationships/hyperlink" Target="https://developer.apple.com/augmented-reality/arkit/" TargetMode="External"/><Relationship Id="rId17" Type="http://schemas.openxmlformats.org/officeDocument/2006/relationships/hyperlink" Target="https://www.unrealengine.com/en-US" TargetMode="External"/><Relationship Id="rId25" Type="http://schemas.openxmlformats.org/officeDocument/2006/relationships/hyperlink" Target="https://sparkar.facebook.com/ar-studio/learn/downloads#meta-spark-player-app" TargetMode="External"/><Relationship Id="rId33" Type="http://schemas.openxmlformats.org/officeDocument/2006/relationships/hyperlink" Target="https://library.vuforia.com/objects/cylinder-targets" TargetMode="External"/><Relationship Id="rId38" Type="http://schemas.openxmlformats.org/officeDocument/2006/relationships/hyperlink" Target="https://sparkar.facebook.com/ar-studio/learn/articles/world-effects/target-tracker" TargetMode="External"/><Relationship Id="rId46" Type="http://schemas.openxmlformats.org/officeDocument/2006/relationships/hyperlink" Target="https://developer.apple.com/documentation/arkit/content_anchors/tracking_geographic_locations_in_ar" TargetMode="External"/><Relationship Id="rId20" Type="http://schemas.openxmlformats.org/officeDocument/2006/relationships/hyperlink" Target="https://sparkar.facebook.com/ar-studio/" TargetMode="External"/><Relationship Id="rId41" Type="http://schemas.openxmlformats.org/officeDocument/2006/relationships/hyperlink" Target="https://developer.apple.com/documentation/arkit/content_anchors/tracking_and_visualizing_faces" TargetMode="External"/><Relationship Id="rId54" Type="http://schemas.openxmlformats.org/officeDocument/2006/relationships/hyperlink" Target="https://helpx.adobe.com/in/aero/using/scan-a-space-and-set-a-surface-anchor.html" TargetMode="External"/><Relationship Id="rId1" Type="http://schemas.openxmlformats.org/officeDocument/2006/relationships/slideLayout" Target="../slideLayouts/slideLayout7.xml"/><Relationship Id="rId6" Type="http://schemas.openxmlformats.org/officeDocument/2006/relationships/hyperlink" Target="https://immersiveweb.dev/" TargetMode="External"/><Relationship Id="rId15" Type="http://schemas.openxmlformats.org/officeDocument/2006/relationships/hyperlink" Target="https://aframe.io/" TargetMode="External"/><Relationship Id="rId23" Type="http://schemas.openxmlformats.org/officeDocument/2006/relationships/hyperlink" Target="https://helpx.adobe.com/aero/using/discover-augmented-reality-content.html#Anchor-your-experience" TargetMode="External"/><Relationship Id="rId28" Type="http://schemas.openxmlformats.org/officeDocument/2006/relationships/hyperlink" Target="https://github.com/hiukim/mind-ar-js" TargetMode="External"/><Relationship Id="rId36" Type="http://schemas.openxmlformats.org/officeDocument/2006/relationships/hyperlink" Target="https://developer.apple.com/documentation/arkit/content_anchors/tracking_and_altering_images" TargetMode="External"/><Relationship Id="rId49" Type="http://schemas.openxmlformats.org/officeDocument/2006/relationships/hyperlink" Target="https://github.com/immersive-web/hit-test" TargetMode="External"/></Relationships>
</file>

<file path=ppt/slides/_rels/slide34.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sparkar.facebook.com/ar-studio/learn/tutorials/iris-tracking" TargetMode="External"/><Relationship Id="rId39" Type="http://schemas.openxmlformats.org/officeDocument/2006/relationships/hyperlink" Target="learn.microsoft.com/en-us/azure/spatial-anchors/tutorials/tutorial-share-anchors-across-devices?tabs=azure-portal%2CVS%2CUnityHoloLens" TargetMode="External"/><Relationship Id="rId21" Type="http://schemas.openxmlformats.org/officeDocument/2006/relationships/hyperlink" Target="https://sparkar.facebook.com/ar-studio/" TargetMode="External"/><Relationship Id="rId34" Type="http://schemas.openxmlformats.org/officeDocument/2006/relationships/hyperlink" Target="https://sparkar.facebook.com/ar-studio/learn/articles/world-effects/best-practice-for-target-tracking#the-target-tracker-patch" TargetMode="External"/><Relationship Id="rId42" Type="http://schemas.openxmlformats.org/officeDocument/2006/relationships/hyperlink" Target="https://www.w3.org/TR/webxr-depth-sensing-1/" TargetMode="External"/><Relationship Id="rId47" Type="http://schemas.openxmlformats.org/officeDocument/2006/relationships/hyperlink" Target="https://lightship.dev/docs/ardk/ardk_fundamentals/system_reqs.html" TargetMode="External"/><Relationship Id="rId7" Type="http://schemas.openxmlformats.org/officeDocument/2006/relationships/hyperlink" Target="https://immersiveweb.dev/" TargetMode="External"/><Relationship Id="rId2" Type="http://schemas.openxmlformats.org/officeDocument/2006/relationships/notesSlide" Target="../notesSlides/notesSlide22.xml"/><Relationship Id="rId16" Type="http://schemas.openxmlformats.org/officeDocument/2006/relationships/hyperlink" Target="https://aframe.io/" TargetMode="External"/><Relationship Id="rId29" Type="http://schemas.openxmlformats.org/officeDocument/2006/relationships/hyperlink" Target="https://hiukim.github.io/mind-ar-js-doc/examples/multi-targets/"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learn.microsoft.com/en-us/azure/spatial-anchors/how-tos/create-locate-anchors-unity#create-a-cloud-spatial-anchor" TargetMode="External"/><Relationship Id="rId32" Type="http://schemas.openxmlformats.org/officeDocument/2006/relationships/hyperlink" Target="https://library.vuforia.com/objects/detect-and-track-multiple-targets-simultaneously" TargetMode="External"/><Relationship Id="rId37" Type="http://schemas.openxmlformats.org/officeDocument/2006/relationships/hyperlink" Target="https://lightship.dev/docs/ardk/multiplayer/index.html" TargetMode="External"/><Relationship Id="rId40" Type="http://schemas.openxmlformats.org/officeDocument/2006/relationships/hyperlink" Target="https://developers.google.com/ar/develop/cloud-anchors" TargetMode="External"/><Relationship Id="rId45" Type="http://schemas.openxmlformats.org/officeDocument/2006/relationships/hyperlink" Target="https://github.com/immersive-web/lighting-estimation/blob/main/lighting-estimation-explainer.md" TargetMode="External"/><Relationship Id="rId5" Type="http://schemas.openxmlformats.org/officeDocument/2006/relationships/hyperlink" Target="https://hiukim.github.io/mind-ar-js-doc/" TargetMode="External"/><Relationship Id="rId15" Type="http://schemas.openxmlformats.org/officeDocument/2006/relationships/hyperlink" Target="https://threejs.org/" TargetMode="External"/><Relationship Id="rId23" Type="http://schemas.openxmlformats.org/officeDocument/2006/relationships/hyperlink" Target="https://library.vuforia.com/environments/area-targets" TargetMode="External"/><Relationship Id="rId28" Type="http://schemas.openxmlformats.org/officeDocument/2006/relationships/hyperlink" Target="https://sparkar.facebook.com/ar-studio/learn/articles/people-tracking/hand-tracker" TargetMode="External"/><Relationship Id="rId36" Type="http://schemas.openxmlformats.org/officeDocument/2006/relationships/hyperlink" Target="https://jamesmiller.blog/about-wrapperjs/" TargetMode="External"/><Relationship Id="rId49" Type="http://schemas.openxmlformats.org/officeDocument/2006/relationships/hyperlink" Target="https://developer.apple.com/documentation/arkit/camera_lighting_and_effects/adding_realistic_reflections_to_an_ar_experience" TargetMode="External"/><Relationship Id="rId10" Type="http://schemas.openxmlformats.org/officeDocument/2006/relationships/hyperlink" Target="https://library.vuforia.com/getting-started/vuforia-features" TargetMode="External"/><Relationship Id="rId19" Type="http://schemas.openxmlformats.org/officeDocument/2006/relationships/hyperlink" Target="https://developer.apple.com/documentation/realitykit" TargetMode="External"/><Relationship Id="rId31" Type="http://schemas.openxmlformats.org/officeDocument/2006/relationships/hyperlink" Target="https://www.8thwall.com/docs/web/#image-target-requirements" TargetMode="External"/><Relationship Id="rId44" Type="http://schemas.openxmlformats.org/officeDocument/2006/relationships/hyperlink" Target="https://developers.google.com/ar/develop/depth"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 Id="rId14" Type="http://schemas.openxmlformats.org/officeDocument/2006/relationships/hyperlink" Target="https://taqtile.com/company/" TargetMode="External"/><Relationship Id="rId22" Type="http://schemas.openxmlformats.org/officeDocument/2006/relationships/hyperlink" Target="lightship.dev/docs/ardk/context_awareness/meshing/index.html" TargetMode="External"/><Relationship Id="rId27" Type="http://schemas.openxmlformats.org/officeDocument/2006/relationships/hyperlink" Target="https://sparkar.facebook.com/ar-studio/learn/articles/people-tracking/body-tracking" TargetMode="External"/><Relationship Id="rId30" Type="http://schemas.openxmlformats.org/officeDocument/2006/relationships/hyperlink" Target="https://medium.com/arjs/area-learning-with-multi-markers-in-ar-js-1ff03a2f9fbe" TargetMode="External"/><Relationship Id="rId35" Type="http://schemas.openxmlformats.org/officeDocument/2006/relationships/hyperlink" Target="https://sparkar.facebook.com/ar-studio/learn/articles/world-effects/multiplane-tracking-overview#ux" TargetMode="External"/><Relationship Id="rId43" Type="http://schemas.openxmlformats.org/officeDocument/2006/relationships/hyperlink" Target="https://lightship.dev/docs/ardk/context_awareness/depth/index.html" TargetMode="External"/><Relationship Id="rId48" Type="http://schemas.openxmlformats.org/officeDocument/2006/relationships/hyperlink" Target="https://developer.apple.com/documentation/arkit/arlightestimate" TargetMode="External"/><Relationship Id="rId8" Type="http://schemas.openxmlformats.org/officeDocument/2006/relationships/hyperlink" Target="https://www.8thwall.com/"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eveloper.apple.com/documentation/arkit/content_anchors/rigging_a_model_for_motion_capture" TargetMode="External"/><Relationship Id="rId33" Type="http://schemas.openxmlformats.org/officeDocument/2006/relationships/hyperlink" Target="https://developers.google.com/ar/develop/augmented-images" TargetMode="External"/><Relationship Id="rId38" Type="http://schemas.openxmlformats.org/officeDocument/2006/relationships/hyperlink" Target="https://www.ptc.com/en/products/vuforia/vuforia-chalk" TargetMode="External"/><Relationship Id="rId46" Type="http://schemas.openxmlformats.org/officeDocument/2006/relationships/hyperlink" Target="https://www.8thwall.com/8thwall/light-estimation-aframe/code/" TargetMode="External"/><Relationship Id="rId20" Type="http://schemas.openxmlformats.org/officeDocument/2006/relationships/hyperlink" Target="https://www.adobe.com/products/aero.html" TargetMode="External"/><Relationship Id="rId41" Type="http://schemas.openxmlformats.org/officeDocument/2006/relationships/hyperlink" Target="https://developer.apple.com/documentation/arkit/creating_a_multiuser_ar_experience"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s>
</file>

<file path=ppt/slides/_rels/slide35.xml.rels><?xml version="1.0" encoding="UTF-8" standalone="yes"?>
<Relationships xmlns="http://schemas.openxmlformats.org/package/2006/relationships"><Relationship Id="rId13" Type="http://schemas.openxmlformats.org/officeDocument/2006/relationships/hyperlink" Target="https://developer.apple.com/augmented-reality/arkit/" TargetMode="External"/><Relationship Id="rId18" Type="http://schemas.openxmlformats.org/officeDocument/2006/relationships/hyperlink" Target="https://www.unrealengine.com/en-US" TargetMode="External"/><Relationship Id="rId26" Type="http://schemas.openxmlformats.org/officeDocument/2006/relationships/hyperlink" Target="https://docs.unrealengine.com/4.26/en-US/SharingAndReleasing/XRDevelopment/AR/AppleARKit/" TargetMode="External"/><Relationship Id="rId39" Type="http://schemas.openxmlformats.org/officeDocument/2006/relationships/hyperlink" Target="https://taqtile.com/case-studies/" TargetMode="External"/><Relationship Id="rId21" Type="http://schemas.openxmlformats.org/officeDocument/2006/relationships/hyperlink" Target="https://sparkar.facebook.com/ar-studio/" TargetMode="External"/><Relationship Id="rId34" Type="http://schemas.openxmlformats.org/officeDocument/2006/relationships/hyperlink" Target="https://learn.microsoft.com/en-us/azure/spatial-anchors/tutorials/tutorial-new-android-app?tabs=azure-portal#integrating-arcore" TargetMode="External"/><Relationship Id="rId42" Type="http://schemas.openxmlformats.org/officeDocument/2006/relationships/hyperlink" Target="https://docs.unity3d.com/Packages/com.unity.xr.openxr@1.6/manual/index.html" TargetMode="External"/><Relationship Id="rId47" Type="http://schemas.openxmlformats.org/officeDocument/2006/relationships/hyperlink" Target="https://docs.unrealengine.com/5.0/en-US/developing-for-arcore-in-unreal-engine/" TargetMode="External"/><Relationship Id="rId50" Type="http://schemas.openxmlformats.org/officeDocument/2006/relationships/hyperlink" Target="https://lightship.dev/docs/ardk/tools/vs_mock_mode.html#doxid-vs-mock-mode" TargetMode="External"/><Relationship Id="rId55" Type="http://schemas.openxmlformats.org/officeDocument/2006/relationships/hyperlink" Target="https://sparkar.facebook.com/ar-studio/learn/articles/fundamentals/the-simulator/" TargetMode="External"/><Relationship Id="rId63" Type="http://schemas.openxmlformats.org/officeDocument/2006/relationships/hyperlink" Target="https://github.com/aframevr/aframe/" TargetMode="External"/><Relationship Id="rId7" Type="http://schemas.openxmlformats.org/officeDocument/2006/relationships/hyperlink" Target="https://immersiveweb.dev/" TargetMode="External"/><Relationship Id="rId2" Type="http://schemas.openxmlformats.org/officeDocument/2006/relationships/notesSlide" Target="../notesSlides/notesSlide23.xml"/><Relationship Id="rId16" Type="http://schemas.openxmlformats.org/officeDocument/2006/relationships/hyperlink" Target="https://aframe.io/" TargetMode="External"/><Relationship Id="rId29" Type="http://schemas.openxmlformats.org/officeDocument/2006/relationships/hyperlink" Target="https://lightship.dev/docs/ardk/rendering/index.html" TargetMode="External"/><Relationship Id="rId11" Type="http://schemas.openxmlformats.org/officeDocument/2006/relationships/hyperlink" Target="https://learn.microsoft.com/en-us/azure/spatial-anchors/overview" TargetMode="External"/><Relationship Id="rId24" Type="http://schemas.openxmlformats.org/officeDocument/2006/relationships/hyperlink" Target="https://docs.unity3d.com/Packages/com.unity.xr.arfoundation@4.2/manual/#automatic-occlusion" TargetMode="External"/><Relationship Id="rId32" Type="http://schemas.openxmlformats.org/officeDocument/2006/relationships/hyperlink" Target="https://library.vuforia.com/environments/vuforia-fusion" TargetMode="External"/><Relationship Id="rId37" Type="http://schemas.openxmlformats.org/officeDocument/2006/relationships/hyperlink" Target="https://docs.unity3d.com/Packages/com.unity.xr.arkit@4.1/manual/index.html" TargetMode="External"/><Relationship Id="rId40" Type="http://schemas.openxmlformats.org/officeDocument/2006/relationships/hyperlink" Target="https://threejs.org/docs/#api/en/renderers/webxr/WebXRManager" TargetMode="External"/><Relationship Id="rId45" Type="http://schemas.openxmlformats.org/officeDocument/2006/relationships/hyperlink" Target="docs.unrealengine.com/4.26/en-US/SharingAndReleasing/XRDevelopment/OpenXR/" TargetMode="External"/><Relationship Id="rId53" Type="http://schemas.openxmlformats.org/officeDocument/2006/relationships/hyperlink" Target="https://assetstore.unity.com/packages/tools/utilities/ar-foundation-remote-2-0-201106" TargetMode="External"/><Relationship Id="rId58" Type="http://schemas.openxmlformats.org/officeDocument/2006/relationships/hyperlink" Target="https://sparkar.facebook.com/ar-studio/learn/articles/world-effects/multiplane-tracking-overview" TargetMode="External"/><Relationship Id="rId5" Type="http://schemas.openxmlformats.org/officeDocument/2006/relationships/hyperlink" Target="https://hiukim.github.io/mind-ar-js-doc/" TargetMode="External"/><Relationship Id="rId61" Type="http://schemas.openxmlformats.org/officeDocument/2006/relationships/hyperlink" Target="https://github.com/immersive-web/webxr" TargetMode="External"/><Relationship Id="rId19" Type="http://schemas.openxmlformats.org/officeDocument/2006/relationships/hyperlink" Target="https://developer.apple.com/documentation/realitykit" TargetMode="External"/><Relationship Id="rId14" Type="http://schemas.openxmlformats.org/officeDocument/2006/relationships/hyperlink" Target="https://taqtile.com/company/" TargetMode="External"/><Relationship Id="rId22" Type="http://schemas.openxmlformats.org/officeDocument/2006/relationships/hyperlink" Target="https://threejs.org/docs/#api/en/lights/LightProbe" TargetMode="External"/><Relationship Id="rId27" Type="http://schemas.openxmlformats.org/officeDocument/2006/relationships/hyperlink" Target="https://developer.apple.com/documentation/arkit/arlightestimate" TargetMode="External"/><Relationship Id="rId30" Type="http://schemas.openxmlformats.org/officeDocument/2006/relationships/hyperlink" Target="https://learn.microsoft.com/en-us/windows/mixed-reality/mrtk-unity/mrtk3-overview/" TargetMode="External"/><Relationship Id="rId35" Type="http://schemas.openxmlformats.org/officeDocument/2006/relationships/hyperlink" Target="https://developers.google.com/ar/develop/unreal-arcore-sdk" TargetMode="External"/><Relationship Id="rId43" Type="http://schemas.openxmlformats.org/officeDocument/2006/relationships/hyperlink" Target="https://docs.unity3d.com/Manual/com.unity.xr.arcore.html" TargetMode="External"/><Relationship Id="rId48" Type="http://schemas.openxmlformats.org/officeDocument/2006/relationships/hyperlink" Target="https://docs.unrealengine.com/5.0/en-US/developing-for-arkit-in-unreal-engine/" TargetMode="External"/><Relationship Id="rId56" Type="http://schemas.openxmlformats.org/officeDocument/2006/relationships/hyperlink" Target="https://www.ptc.com/-/media/Files/PDFs/Augmented-Reality/industrial-augmented-reality-buyers-guide.pdf" TargetMode="External"/><Relationship Id="rId8" Type="http://schemas.openxmlformats.org/officeDocument/2006/relationships/hyperlink" Target="https://www.8thwall.com/" TargetMode="External"/><Relationship Id="rId51" Type="http://schemas.openxmlformats.org/officeDocument/2006/relationships/hyperlink" Target="https://library.vuforia.com/unity-extension/vuforia-play-mode-unity" TargetMode="External"/><Relationship Id="rId3" Type="http://schemas.openxmlformats.org/officeDocument/2006/relationships/image" Target="../media/image8.png"/><Relationship Id="rId12" Type="http://schemas.openxmlformats.org/officeDocument/2006/relationships/hyperlink" Target="https://developers.google.com/ar/develop" TargetMode="External"/><Relationship Id="rId17" Type="http://schemas.openxmlformats.org/officeDocument/2006/relationships/hyperlink" Target="https://unity.com/" TargetMode="External"/><Relationship Id="rId25" Type="http://schemas.openxmlformats.org/officeDocument/2006/relationships/hyperlink" Target="https://docs.unrealengine.com/4.26/en-US/SharingAndReleasing/XRDevelopment/AR/GoogleArcore/" TargetMode="External"/><Relationship Id="rId33" Type="http://schemas.openxmlformats.org/officeDocument/2006/relationships/hyperlink" Target="https://learn.microsoft.com/en-us/azure/spatial-anchors/how-tos/setup-unity-project?tabs=xr-plugin-framework%2Cunity-2020%2Cunity-package-mixed-reality-feature-tool%2CExtraConfigurationsHoloLens" TargetMode="External"/><Relationship Id="rId38" Type="http://schemas.openxmlformats.org/officeDocument/2006/relationships/hyperlink" Target="https://docs.unrealengine.com/4.27/en-US/SharingAndReleasing/XRDevelopment/AR/ARPlatforms/ARKit/" TargetMode="External"/><Relationship Id="rId46" Type="http://schemas.openxmlformats.org/officeDocument/2006/relationships/hyperlink" Target="https://docs.unrealengine.com/5.0/en-US/developing-for-hololens-in-unreal-engine/" TargetMode="External"/><Relationship Id="rId59" Type="http://schemas.openxmlformats.org/officeDocument/2006/relationships/hyperlink" Target="https://github.com/hiukim/mind-ar-js" TargetMode="External"/><Relationship Id="rId20" Type="http://schemas.openxmlformats.org/officeDocument/2006/relationships/hyperlink" Target="https://www.adobe.com/products/aero.html" TargetMode="External"/><Relationship Id="rId41" Type="http://schemas.openxmlformats.org/officeDocument/2006/relationships/hyperlink" Target="https://aframe.io/docs/1.3.0/components/webxr.html" TargetMode="External"/><Relationship Id="rId54" Type="http://schemas.openxmlformats.org/officeDocument/2006/relationships/hyperlink" Target="https://docs.unrealengine.com/4.27/en-US/BuildingWorlds/LevelEditor/InEditorTesting/" TargetMode="External"/><Relationship Id="rId62" Type="http://schemas.openxmlformats.org/officeDocument/2006/relationships/hyperlink" Target="https://github.com/mrdoob/three.js/" TargetMode="External"/><Relationship Id="rId1" Type="http://schemas.openxmlformats.org/officeDocument/2006/relationships/slideLayout" Target="../slideLayouts/slideLayout7.xml"/><Relationship Id="rId6" Type="http://schemas.openxmlformats.org/officeDocument/2006/relationships/hyperlink" Target="https://ar-js-org.github.io/AR.js-Docs/" TargetMode="External"/><Relationship Id="rId15" Type="http://schemas.openxmlformats.org/officeDocument/2006/relationships/hyperlink" Target="https://threejs.org/" TargetMode="External"/><Relationship Id="rId23" Type="http://schemas.openxmlformats.org/officeDocument/2006/relationships/hyperlink" Target="https://aframe.io/docs/1.3.0/components/reflection.html" TargetMode="External"/><Relationship Id="rId28" Type="http://schemas.openxmlformats.org/officeDocument/2006/relationships/hyperlink" Target="https://developer.apple.com/documentation/realitykit/occlusionmaterial" TargetMode="External"/><Relationship Id="rId36" Type="http://schemas.openxmlformats.org/officeDocument/2006/relationships/hyperlink" Target="https://developers.google.com/ar/develop/webxr" TargetMode="External"/><Relationship Id="rId49" Type="http://schemas.openxmlformats.org/officeDocument/2006/relationships/hyperlink" Target="https://chrome.google.com/webstore/detail/webxr-api-emulator/mjddjgeghkdijejnciaefnkjmkafnnje?hl=en" TargetMode="External"/><Relationship Id="rId57" Type="http://schemas.openxmlformats.org/officeDocument/2006/relationships/hyperlink" Target="https://taqtile.com/maker/" TargetMode="External"/><Relationship Id="rId10" Type="http://schemas.openxmlformats.org/officeDocument/2006/relationships/hyperlink" Target="https://library.vuforia.com/getting-started/vuforia-features" TargetMode="External"/><Relationship Id="rId31" Type="http://schemas.openxmlformats.org/officeDocument/2006/relationships/hyperlink" Target="https://library.vuforia.com/getting-started/getting-started-vuforia-engine-and-magic-leap-2" TargetMode="External"/><Relationship Id="rId44" Type="http://schemas.openxmlformats.org/officeDocument/2006/relationships/hyperlink" Target="https://docs.unity3d.com/Manual/com.unity.xr.arkit.html" TargetMode="External"/><Relationship Id="rId52" Type="http://schemas.openxmlformats.org/officeDocument/2006/relationships/hyperlink" Target="https://developers.google.com/ar/develop/c/emulator" TargetMode="External"/><Relationship Id="rId60" Type="http://schemas.openxmlformats.org/officeDocument/2006/relationships/hyperlink" Target="https://github.com/AR-js-org/AR.js" TargetMode="External"/><Relationship Id="rId4" Type="http://schemas.openxmlformats.org/officeDocument/2006/relationships/image" Target="../media/image9.png"/><Relationship Id="rId9" Type="http://schemas.openxmlformats.org/officeDocument/2006/relationships/hyperlink" Target="https://lightship.dev/products/ardk/"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video" Target="https://www.youtube.com/embed/4UHN8G5BM-8?start=41&amp;feature=oembed" TargetMode="External"/><Relationship Id="rId7" Type="http://schemas.openxmlformats.org/officeDocument/2006/relationships/image" Target="../media/image9.png"/><Relationship Id="rId12" Type="http://schemas.openxmlformats.org/officeDocument/2006/relationships/image" Target="../media/image19.jpeg"/><Relationship Id="rId2" Type="http://schemas.openxmlformats.org/officeDocument/2006/relationships/video" Target="https://www.youtube.com/embed/ItGmB2tQyY8?start=26&amp;feature=oembed" TargetMode="External"/><Relationship Id="rId1" Type="http://schemas.openxmlformats.org/officeDocument/2006/relationships/video" Target="https://www.youtube.com/embed/_1uJjT4bRKI?start=8&amp;feature=oembed" TargetMode="External"/><Relationship Id="rId6" Type="http://schemas.openxmlformats.org/officeDocument/2006/relationships/image" Target="../media/image8.png"/><Relationship Id="rId11" Type="http://schemas.openxmlformats.org/officeDocument/2006/relationships/hyperlink" Target="https://www.ikea.com/au/en/customer-service/mobile-apps/say-hej-to-ikea-place-pub1f8af050" TargetMode="External"/><Relationship Id="rId5" Type="http://schemas.openxmlformats.org/officeDocument/2006/relationships/notesSlide" Target="../notesSlides/notesSlide2.xml"/><Relationship Id="rId10" Type="http://schemas.openxmlformats.org/officeDocument/2006/relationships/image" Target="../media/image18.jpeg"/><Relationship Id="rId4" Type="http://schemas.openxmlformats.org/officeDocument/2006/relationships/slideLayout" Target="../slideLayouts/slideLayout7.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dynamics.microsoft.com/en-gb/mixed-reality/remote-assist/" TargetMode="External"/><Relationship Id="rId4" Type="http://schemas.openxmlformats.org/officeDocument/2006/relationships/hyperlink" Target="https://www.blippar.com/ar-studio"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ABEF77-9AC7-1343-8262-0EAC9774B225}"/>
              </a:ext>
            </a:extLst>
          </p:cNvPr>
          <p:cNvSpPr>
            <a:spLocks noGrp="1"/>
          </p:cNvSpPr>
          <p:nvPr>
            <p:ph type="body" sz="quarter" idx="13"/>
          </p:nvPr>
        </p:nvSpPr>
        <p:spPr/>
        <p:txBody>
          <a:bodyPr/>
          <a:lstStyle/>
          <a:p>
            <a:r>
              <a:rPr lang="en-US" dirty="0"/>
              <a:t>Example Pack</a:t>
            </a:r>
          </a:p>
        </p:txBody>
      </p:sp>
      <p:sp>
        <p:nvSpPr>
          <p:cNvPr id="3" name="Text Placeholder 2">
            <a:extLst>
              <a:ext uri="{FF2B5EF4-FFF2-40B4-BE49-F238E27FC236}">
                <a16:creationId xmlns:a16="http://schemas.microsoft.com/office/drawing/2014/main" id="{F5A447FA-ECED-8B45-A641-F20C04F51EF1}"/>
              </a:ext>
            </a:extLst>
          </p:cNvPr>
          <p:cNvSpPr>
            <a:spLocks noGrp="1"/>
          </p:cNvSpPr>
          <p:nvPr>
            <p:ph type="body" sz="quarter" idx="14"/>
          </p:nvPr>
        </p:nvSpPr>
        <p:spPr/>
        <p:txBody>
          <a:bodyPr/>
          <a:lstStyle/>
          <a:p>
            <a:r>
              <a:rPr lang="en-US" dirty="0"/>
              <a:t>May 2022</a:t>
            </a:r>
          </a:p>
        </p:txBody>
      </p:sp>
      <p:sp>
        <p:nvSpPr>
          <p:cNvPr id="4" name="Title 3">
            <a:extLst>
              <a:ext uri="{FF2B5EF4-FFF2-40B4-BE49-F238E27FC236}">
                <a16:creationId xmlns:a16="http://schemas.microsoft.com/office/drawing/2014/main" id="{640737E2-80E4-3446-ABD1-FCC7014884B3}"/>
              </a:ext>
            </a:extLst>
          </p:cNvPr>
          <p:cNvSpPr>
            <a:spLocks noGrp="1"/>
          </p:cNvSpPr>
          <p:nvPr>
            <p:ph type="title"/>
          </p:nvPr>
        </p:nvSpPr>
        <p:spPr>
          <a:xfrm>
            <a:off x="464962" y="1456663"/>
            <a:ext cx="7040753" cy="3686961"/>
          </a:xfrm>
        </p:spPr>
        <p:txBody>
          <a:bodyPr/>
          <a:lstStyle/>
          <a:p>
            <a:r>
              <a:rPr lang="en-US" sz="6000" dirty="0">
                <a:solidFill>
                  <a:schemeClr val="bg1"/>
                </a:solidFill>
              </a:rPr>
              <a:t>Augmented Reality Implementation Framework</a:t>
            </a:r>
          </a:p>
        </p:txBody>
      </p:sp>
      <p:sp>
        <p:nvSpPr>
          <p:cNvPr id="5" name="Text Placeholder 1">
            <a:extLst>
              <a:ext uri="{FF2B5EF4-FFF2-40B4-BE49-F238E27FC236}">
                <a16:creationId xmlns:a16="http://schemas.microsoft.com/office/drawing/2014/main" id="{69CF55E4-AB7C-9045-972C-CD7FC5B955B3}"/>
              </a:ext>
            </a:extLst>
          </p:cNvPr>
          <p:cNvSpPr txBox="1">
            <a:spLocks/>
          </p:cNvSpPr>
          <p:nvPr/>
        </p:nvSpPr>
        <p:spPr>
          <a:xfrm>
            <a:off x="518127" y="5197791"/>
            <a:ext cx="5620405" cy="1432927"/>
          </a:xfrm>
          <a:prstGeom prst="rect">
            <a:avLst/>
          </a:prstGeom>
        </p:spPr>
        <p:txBody>
          <a:bodyPr vert="horz" lIns="0" tIns="0" rIns="0" bIns="0" rtlCol="0">
            <a:noAutofit/>
          </a:bodyPr>
          <a:lstStyle>
            <a:lvl1pPr marL="0" indent="0" algn="l" defTabSz="228600" rtl="0" eaLnBrk="1" latinLnBrk="0" hangingPunct="1">
              <a:lnSpc>
                <a:spcPct val="90000"/>
              </a:lnSpc>
              <a:spcBef>
                <a:spcPts val="0"/>
              </a:spcBef>
              <a:spcAft>
                <a:spcPts val="1200"/>
              </a:spcAft>
              <a:buFont typeface="Arial" panose="020B0604020202020204" pitchFamily="34" charset="0"/>
              <a:buNone/>
              <a:defRPr lang="en-US" sz="2400" b="1" i="0" kern="1200" spc="0" dirty="0" smtClean="0">
                <a:solidFill>
                  <a:schemeClr val="tx1"/>
                </a:solidFill>
                <a:latin typeface="Graphik-Semibold" panose="020B0503030202060203" pitchFamily="34" charset="77"/>
                <a:ea typeface="+mn-ea"/>
                <a:cs typeface="+mn-cs"/>
              </a:defRPr>
            </a:lvl1pPr>
            <a:lvl2pPr marL="0" indent="-228600" algn="ctr" defTabSz="228600" rtl="0" eaLnBrk="1" latinLnBrk="0" hangingPunct="1">
              <a:lnSpc>
                <a:spcPct val="90000"/>
              </a:lnSpc>
              <a:spcBef>
                <a:spcPts val="0"/>
              </a:spcBef>
              <a:spcAft>
                <a:spcPts val="600"/>
              </a:spcAft>
              <a:buClrTx/>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2pPr>
            <a:lvl3pPr marL="0" indent="-228600" algn="ctr" defTabSz="228600" rtl="0" eaLnBrk="1" latinLnBrk="0" hangingPunct="1">
              <a:lnSpc>
                <a:spcPct val="90000"/>
              </a:lnSpc>
              <a:spcBef>
                <a:spcPts val="0"/>
              </a:spcBef>
              <a:spcAft>
                <a:spcPts val="600"/>
              </a:spcAft>
              <a:buFont typeface="System Font"/>
              <a:buChar char="–"/>
              <a:defRPr lang="en-US" sz="2400" kern="1200" dirty="0" smtClean="0">
                <a:solidFill>
                  <a:srgbClr val="E6DCFF"/>
                </a:solidFill>
                <a:latin typeface="GT Sectra Fine" panose="00000500000000000000" pitchFamily="50" charset="0"/>
                <a:ea typeface="+mn-ea"/>
                <a:cs typeface="+mn-cs"/>
              </a:defRPr>
            </a:lvl3pPr>
            <a:lvl4pPr marL="0" indent="-228600" algn="ctr" defTabSz="228600" rtl="0" eaLnBrk="1" latinLnBrk="0" hangingPunct="1">
              <a:lnSpc>
                <a:spcPct val="90000"/>
              </a:lnSpc>
              <a:spcBef>
                <a:spcPts val="0"/>
              </a:spcBef>
              <a:spcAft>
                <a:spcPts val="600"/>
              </a:spcAft>
              <a:buFont typeface="Arial" panose="020B0604020202020204" pitchFamily="34" charset="0"/>
              <a:buChar char="•"/>
              <a:defRPr lang="en-US" sz="2400" kern="1200" dirty="0" smtClean="0">
                <a:solidFill>
                  <a:srgbClr val="E6DCFF"/>
                </a:solidFill>
                <a:latin typeface="GT Sectra Fine" panose="00000500000000000000" pitchFamily="50" charset="0"/>
                <a:ea typeface="+mn-ea"/>
                <a:cs typeface="+mn-cs"/>
              </a:defRPr>
            </a:lvl4pPr>
            <a:lvl5pPr marL="0" indent="-228600" algn="ctr" defTabSz="228600" rtl="0" eaLnBrk="1" latinLnBrk="0" hangingPunct="1">
              <a:lnSpc>
                <a:spcPct val="90000"/>
              </a:lnSpc>
              <a:spcBef>
                <a:spcPts val="0"/>
              </a:spcBef>
              <a:spcAft>
                <a:spcPts val="600"/>
              </a:spcAft>
              <a:buFont typeface="System Font"/>
              <a:buChar char="–"/>
              <a:defRPr lang="en-US" sz="2400" kern="1200" dirty="0">
                <a:solidFill>
                  <a:srgbClr val="E6DCFF"/>
                </a:solidFill>
                <a:latin typeface="GT Sectra Fine" panose="00000500000000000000" pitchFamily="50" charset="0"/>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i="0" u="none" strike="noStrike" kern="1200" cap="none" spc="0" normalizeH="0" baseline="0" noProof="0" dirty="0">
                <a:ln>
                  <a:noFill/>
                </a:ln>
                <a:solidFill>
                  <a:schemeClr val="accent2"/>
                </a:solidFill>
                <a:effectLst/>
                <a:uLnTx/>
                <a:uFillTx/>
                <a:latin typeface="Graphik" panose="020B0503030202060203" pitchFamily="34" charset="77"/>
                <a:ea typeface="+mn-ea"/>
                <a:cs typeface="+mn-cs"/>
              </a:rPr>
              <a:t>Kristen Phan</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MSc Business Information Technology</a:t>
            </a:r>
          </a:p>
          <a:p>
            <a:pPr>
              <a:lnSpc>
                <a:spcPct val="100000"/>
              </a:lnSpc>
              <a:spcAft>
                <a:spcPts val="600"/>
              </a:spcAft>
              <a:defRPr/>
            </a:pPr>
            <a:r>
              <a:rPr kumimoji="0" lang="en-US" sz="1400" b="0" i="1" u="none" strike="noStrike" kern="1200" cap="none" spc="0" normalizeH="0" baseline="0" noProof="0" dirty="0">
                <a:ln>
                  <a:noFill/>
                </a:ln>
                <a:solidFill>
                  <a:schemeClr val="bg1"/>
                </a:solidFill>
                <a:effectLst/>
                <a:uLnTx/>
                <a:uFillTx/>
                <a:latin typeface="Graphik" panose="020B0503030202060203" pitchFamily="34" charset="77"/>
                <a:ea typeface="+mn-ea"/>
                <a:cs typeface="+mn-cs"/>
              </a:rPr>
              <a:t>Supervisor: Ilia Shakitko</a:t>
            </a:r>
          </a:p>
          <a:p>
            <a:pPr marL="0" marR="0" lvl="0" indent="0" algn="l"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1" dirty="0">
                <a:solidFill>
                  <a:schemeClr val="bg1"/>
                </a:solidFill>
                <a:latin typeface="Graphik" panose="020B0503030202060203" pitchFamily="34" charset="77"/>
              </a:rPr>
              <a:t>January 2023</a:t>
            </a:r>
          </a:p>
        </p:txBody>
      </p:sp>
      <p:grpSp>
        <p:nvGrpSpPr>
          <p:cNvPr id="6" name="Group 5">
            <a:extLst>
              <a:ext uri="{FF2B5EF4-FFF2-40B4-BE49-F238E27FC236}">
                <a16:creationId xmlns:a16="http://schemas.microsoft.com/office/drawing/2014/main" id="{E59570EE-D8D2-AB30-8ABF-CB4C18372629}"/>
              </a:ext>
            </a:extLst>
          </p:cNvPr>
          <p:cNvGrpSpPr/>
          <p:nvPr/>
        </p:nvGrpSpPr>
        <p:grpSpPr>
          <a:xfrm>
            <a:off x="9621673" y="6226825"/>
            <a:ext cx="2379333" cy="526911"/>
            <a:chOff x="9639870" y="6240138"/>
            <a:chExt cx="2379333" cy="526911"/>
          </a:xfrm>
        </p:grpSpPr>
        <p:pic>
          <p:nvPicPr>
            <p:cNvPr id="7" name="Picture 6">
              <a:extLst>
                <a:ext uri="{FF2B5EF4-FFF2-40B4-BE49-F238E27FC236}">
                  <a16:creationId xmlns:a16="http://schemas.microsoft.com/office/drawing/2014/main" id="{1919FDCC-B81D-D994-868B-C8F1DA0C1BD2}"/>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8" name="image10.png">
              <a:extLst>
                <a:ext uri="{FF2B5EF4-FFF2-40B4-BE49-F238E27FC236}">
                  <a16:creationId xmlns:a16="http://schemas.microsoft.com/office/drawing/2014/main" id="{03DDFC4E-58E5-2AEF-270A-76E3AA349A62}"/>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76891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4A6AC-7D19-9D59-2790-A7062FB72C3E}"/>
              </a:ext>
            </a:extLst>
          </p:cNvPr>
          <p:cNvPicPr>
            <a:picLocks noChangeAspect="1"/>
          </p:cNvPicPr>
          <p:nvPr/>
        </p:nvPicPr>
        <p:blipFill>
          <a:blip r:embed="rId3"/>
          <a:stretch>
            <a:fillRect/>
          </a:stretch>
        </p:blipFill>
        <p:spPr>
          <a:xfrm>
            <a:off x="427686" y="1687958"/>
            <a:ext cx="5281811" cy="3935602"/>
          </a:xfrm>
          <a:prstGeom prst="rect">
            <a:avLst/>
          </a:prstGeom>
        </p:spPr>
      </p:pic>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pic>
        <p:nvPicPr>
          <p:cNvPr id="2" name="Picture 1">
            <a:extLst>
              <a:ext uri="{FF2B5EF4-FFF2-40B4-BE49-F238E27FC236}">
                <a16:creationId xmlns:a16="http://schemas.microsoft.com/office/drawing/2014/main" id="{8FD924AF-12AE-2819-B36A-7DE835F14A47}"/>
              </a:ext>
            </a:extLst>
          </p:cNvPr>
          <p:cNvPicPr>
            <a:picLocks noChangeAspect="1"/>
          </p:cNvPicPr>
          <p:nvPr/>
        </p:nvPicPr>
        <p:blipFill>
          <a:blip r:embed="rId6"/>
          <a:stretch>
            <a:fillRect/>
          </a:stretch>
        </p:blipFill>
        <p:spPr>
          <a:xfrm>
            <a:off x="5877241" y="1698293"/>
            <a:ext cx="5751814" cy="3504689"/>
          </a:xfrm>
          <a:prstGeom prst="rect">
            <a:avLst/>
          </a:prstGeom>
        </p:spPr>
      </p:pic>
      <p:sp>
        <p:nvSpPr>
          <p:cNvPr id="6" name="Rectangle 5">
            <a:extLst>
              <a:ext uri="{FF2B5EF4-FFF2-40B4-BE49-F238E27FC236}">
                <a16:creationId xmlns:a16="http://schemas.microsoft.com/office/drawing/2014/main" id="{8BB24A9B-FEE2-41E2-5F19-65F0D3640EB0}"/>
              </a:ext>
            </a:extLst>
          </p:cNvPr>
          <p:cNvSpPr/>
          <p:nvPr/>
        </p:nvSpPr>
        <p:spPr>
          <a:xfrm>
            <a:off x="562945" y="1938913"/>
            <a:ext cx="5125475" cy="640162"/>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BD54E2-D903-8FC6-4A48-62DAA910416B}"/>
              </a:ext>
            </a:extLst>
          </p:cNvPr>
          <p:cNvSpPr/>
          <p:nvPr/>
        </p:nvSpPr>
        <p:spPr>
          <a:xfrm>
            <a:off x="562945" y="2679998"/>
            <a:ext cx="5125475" cy="459958"/>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EBE360-CFDE-7DEE-0EFD-0B38D25EE561}"/>
              </a:ext>
            </a:extLst>
          </p:cNvPr>
          <p:cNvSpPr/>
          <p:nvPr/>
        </p:nvSpPr>
        <p:spPr>
          <a:xfrm>
            <a:off x="555320" y="3275292"/>
            <a:ext cx="5125475" cy="720000"/>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D0F0C0-3D07-4860-DC91-BE17A7A0D5E1}"/>
              </a:ext>
            </a:extLst>
          </p:cNvPr>
          <p:cNvSpPr/>
          <p:nvPr/>
        </p:nvSpPr>
        <p:spPr>
          <a:xfrm>
            <a:off x="510072" y="4180477"/>
            <a:ext cx="5125475" cy="1529165"/>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5F088C-C835-50D0-E04A-48D3C30A8E53}"/>
              </a:ext>
            </a:extLst>
          </p:cNvPr>
          <p:cNvSpPr/>
          <p:nvPr/>
        </p:nvSpPr>
        <p:spPr>
          <a:xfrm>
            <a:off x="5962143" y="1721744"/>
            <a:ext cx="5531653" cy="706794"/>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21C451-8E2A-B820-32F3-FB1AB0798AC5}"/>
              </a:ext>
            </a:extLst>
          </p:cNvPr>
          <p:cNvSpPr/>
          <p:nvPr/>
        </p:nvSpPr>
        <p:spPr>
          <a:xfrm>
            <a:off x="5962143" y="2614282"/>
            <a:ext cx="5531653" cy="2575999"/>
          </a:xfrm>
          <a:prstGeom prst="rect">
            <a:avLst/>
          </a:prstGeom>
          <a:solidFill>
            <a:srgbClr val="B94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4B7B40-7463-2424-630A-C22BBA6BE57D}"/>
              </a:ext>
            </a:extLst>
          </p:cNvPr>
          <p:cNvSpPr txBox="1"/>
          <p:nvPr/>
        </p:nvSpPr>
        <p:spPr>
          <a:xfrm>
            <a:off x="95203" y="391629"/>
            <a:ext cx="11666268" cy="1015663"/>
          </a:xfrm>
          <a:prstGeom prst="rect">
            <a:avLst/>
          </a:prstGeom>
          <a:noFill/>
        </p:spPr>
        <p:txBody>
          <a:bodyPr wrap="square" rtlCol="0">
            <a:spAutoFit/>
          </a:bodyPr>
          <a:lstStyle/>
          <a:p>
            <a:r>
              <a:rPr lang="en-US" sz="2800" b="1" dirty="0">
                <a:solidFill>
                  <a:srgbClr val="A100FF"/>
                </a:solidFill>
              </a:rPr>
              <a:t>Frontend Code Deep Dive: Tracking + Rendering + TensorFlow</a:t>
            </a:r>
          </a:p>
          <a:p>
            <a:r>
              <a:rPr lang="en-US" sz="1600" i="1" dirty="0"/>
              <a:t>The tracking engine (</a:t>
            </a:r>
            <a:r>
              <a:rPr lang="en-US" sz="1600" i="1" dirty="0" err="1">
                <a:hlinkClick r:id="rId7"/>
              </a:rPr>
              <a:t>MindAR</a:t>
            </a:r>
            <a:r>
              <a:rPr lang="en-US" sz="1600" i="1" dirty="0"/>
              <a:t>), rendering engine (</a:t>
            </a:r>
            <a:r>
              <a:rPr lang="en-US" sz="1600" i="1" dirty="0">
                <a:hlinkClick r:id="rId8"/>
              </a:rPr>
              <a:t>three.js</a:t>
            </a:r>
            <a:r>
              <a:rPr lang="en-US" sz="1600" i="1" dirty="0"/>
              <a:t>), and TensorFlow pre-trained </a:t>
            </a:r>
            <a:r>
              <a:rPr lang="en-US" sz="1600" i="1"/>
              <a:t>gesture recognition </a:t>
            </a:r>
            <a:r>
              <a:rPr lang="en-US" sz="1600" i="1" dirty="0"/>
              <a:t>model (</a:t>
            </a:r>
            <a:r>
              <a:rPr lang="en-US" sz="1600" i="1" dirty="0" err="1">
                <a:hlinkClick r:id="rId9"/>
              </a:rPr>
              <a:t>fingerpose</a:t>
            </a:r>
            <a:r>
              <a:rPr lang="en-US" sz="1600" i="1" dirty="0"/>
              <a:t>) all run in the browser.</a:t>
            </a:r>
          </a:p>
        </p:txBody>
      </p:sp>
    </p:spTree>
    <p:extLst>
      <p:ext uri="{BB962C8B-B14F-4D97-AF65-F5344CB8AC3E}">
        <p14:creationId xmlns:p14="http://schemas.microsoft.com/office/powerpoint/2010/main" val="13482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71534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solidFill>
                  <a:schemeClr val="bg1"/>
                </a:solidFill>
              </a:rPr>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solidFill>
                  <a:schemeClr val="bg1"/>
                </a:solidFill>
              </a:rPr>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bg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6842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noFill/>
        </p:spPr>
        <p:txBody>
          <a:bodyPr wrap="none" rtlCol="0">
            <a:spAutoFit/>
          </a:bodyPr>
          <a:lstStyle/>
          <a:p>
            <a:r>
              <a:rPr lang="en-US" sz="2000" b="1" dirty="0">
                <a:solidFill>
                  <a:schemeClr val="bg1"/>
                </a:solidFill>
              </a:rPr>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noFill/>
        </p:spPr>
        <p:txBody>
          <a:bodyPr wrap="square" rtlCol="0">
            <a:spAutoFit/>
          </a:bodyPr>
          <a:lstStyle/>
          <a:p>
            <a:r>
              <a:rPr lang="en-US" dirty="0">
                <a:solidFill>
                  <a:schemeClr val="bg1"/>
                </a:solidFill>
              </a:rPr>
              <a:t>Which AR platform (WebAR v. native AR v. AR headset) is most suitable for the select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tx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301984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sp>
        <p:nvSpPr>
          <p:cNvPr id="23" name="TextBox 22">
            <a:extLst>
              <a:ext uri="{FF2B5EF4-FFF2-40B4-BE49-F238E27FC236}">
                <a16:creationId xmlns:a16="http://schemas.microsoft.com/office/drawing/2014/main" id="{B3E9D5F8-1686-E990-30F8-39F45730D32D}"/>
              </a:ext>
            </a:extLst>
          </p:cNvPr>
          <p:cNvSpPr txBox="1"/>
          <p:nvPr/>
        </p:nvSpPr>
        <p:spPr>
          <a:xfrm>
            <a:off x="95202" y="391629"/>
            <a:ext cx="8953285" cy="523220"/>
          </a:xfrm>
          <a:prstGeom prst="rect">
            <a:avLst/>
          </a:prstGeom>
          <a:noFill/>
        </p:spPr>
        <p:txBody>
          <a:bodyPr wrap="none" rtlCol="0">
            <a:spAutoFit/>
          </a:bodyPr>
          <a:lstStyle/>
          <a:p>
            <a:r>
              <a:rPr lang="en-US" sz="2800" b="1" dirty="0">
                <a:solidFill>
                  <a:srgbClr val="A100FF"/>
                </a:solidFill>
              </a:rPr>
              <a:t>AR Implementation Framework: 3 Key Questions to Answer</a:t>
            </a:r>
          </a:p>
        </p:txBody>
      </p:sp>
      <p:sp>
        <p:nvSpPr>
          <p:cNvPr id="30" name="Rectangle: Rounded Corners 29">
            <a:extLst>
              <a:ext uri="{FF2B5EF4-FFF2-40B4-BE49-F238E27FC236}">
                <a16:creationId xmlns:a16="http://schemas.microsoft.com/office/drawing/2014/main" id="{76CC9358-873C-9C86-7156-3C0A41CBEE5B}"/>
              </a:ext>
            </a:extLst>
          </p:cNvPr>
          <p:cNvSpPr/>
          <p:nvPr/>
        </p:nvSpPr>
        <p:spPr>
          <a:xfrm>
            <a:off x="4233561"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A888643A-7ADD-D6BA-6CA8-B824DA9AECA3}"/>
              </a:ext>
            </a:extLst>
          </p:cNvPr>
          <p:cNvSpPr txBox="1"/>
          <p:nvPr/>
        </p:nvSpPr>
        <p:spPr>
          <a:xfrm>
            <a:off x="4551309" y="2741824"/>
            <a:ext cx="3034420" cy="400110"/>
          </a:xfrm>
          <a:prstGeom prst="rect">
            <a:avLst/>
          </a:prstGeom>
          <a:solidFill>
            <a:srgbClr val="E6DCFF"/>
          </a:solidFill>
        </p:spPr>
        <p:txBody>
          <a:bodyPr wrap="none" rtlCol="0">
            <a:spAutoFit/>
          </a:bodyPr>
          <a:lstStyle/>
          <a:p>
            <a:r>
              <a:rPr lang="en-US" sz="2000" b="1" dirty="0"/>
              <a:t>AR PLATFORM SUITABILITY</a:t>
            </a:r>
          </a:p>
        </p:txBody>
      </p:sp>
      <p:sp>
        <p:nvSpPr>
          <p:cNvPr id="20" name="TextBox 19">
            <a:extLst>
              <a:ext uri="{FF2B5EF4-FFF2-40B4-BE49-F238E27FC236}">
                <a16:creationId xmlns:a16="http://schemas.microsoft.com/office/drawing/2014/main" id="{DBAD1541-354D-8F44-A1CB-E8488A9E7F76}"/>
              </a:ext>
            </a:extLst>
          </p:cNvPr>
          <p:cNvSpPr txBox="1"/>
          <p:nvPr/>
        </p:nvSpPr>
        <p:spPr>
          <a:xfrm>
            <a:off x="4491986" y="3267207"/>
            <a:ext cx="3153066" cy="923330"/>
          </a:xfrm>
          <a:prstGeom prst="rect">
            <a:avLst/>
          </a:prstGeom>
          <a:solidFill>
            <a:srgbClr val="E6DCFF"/>
          </a:solidFill>
        </p:spPr>
        <p:txBody>
          <a:bodyPr wrap="square" rtlCol="0">
            <a:spAutoFit/>
          </a:bodyPr>
          <a:lstStyle/>
          <a:p>
            <a:r>
              <a:rPr lang="en-US" dirty="0"/>
              <a:t>Which AR platform (WebAR v. native AR v. AR headset) is most suitable for the process?</a:t>
            </a:r>
          </a:p>
        </p:txBody>
      </p:sp>
      <p:sp>
        <p:nvSpPr>
          <p:cNvPr id="22" name="Freeform 27">
            <a:extLst>
              <a:ext uri="{FF2B5EF4-FFF2-40B4-BE49-F238E27FC236}">
                <a16:creationId xmlns:a16="http://schemas.microsoft.com/office/drawing/2014/main" id="{31A12A15-960C-43D0-A8B1-09BB162E8080}"/>
              </a:ext>
            </a:extLst>
          </p:cNvPr>
          <p:cNvSpPr>
            <a:spLocks noChangeAspect="1" noEditPoints="1"/>
          </p:cNvSpPr>
          <p:nvPr/>
        </p:nvSpPr>
        <p:spPr bwMode="auto">
          <a:xfrm>
            <a:off x="5744519" y="1765416"/>
            <a:ext cx="648000" cy="648000"/>
          </a:xfrm>
          <a:custGeom>
            <a:avLst/>
            <a:gdLst>
              <a:gd name="T0" fmla="*/ 92 w 96"/>
              <a:gd name="T1" fmla="*/ 96 h 96"/>
              <a:gd name="T2" fmla="*/ 92 w 96"/>
              <a:gd name="T3" fmla="*/ 80 h 96"/>
              <a:gd name="T4" fmla="*/ 68 w 96"/>
              <a:gd name="T5" fmla="*/ 69 h 96"/>
              <a:gd name="T6" fmla="*/ 61 w 96"/>
              <a:gd name="T7" fmla="*/ 48 h 96"/>
              <a:gd name="T8" fmla="*/ 58 w 96"/>
              <a:gd name="T9" fmla="*/ 86 h 96"/>
              <a:gd name="T10" fmla="*/ 48 w 96"/>
              <a:gd name="T11" fmla="*/ 77 h 96"/>
              <a:gd name="T12" fmla="*/ 42 w 96"/>
              <a:gd name="T13" fmla="*/ 80 h 96"/>
              <a:gd name="T14" fmla="*/ 46 w 96"/>
              <a:gd name="T15" fmla="*/ 95 h 96"/>
              <a:gd name="T16" fmla="*/ 44 w 96"/>
              <a:gd name="T17" fmla="*/ 73 h 96"/>
              <a:gd name="T18" fmla="*/ 56 w 96"/>
              <a:gd name="T19" fmla="*/ 79 h 96"/>
              <a:gd name="T20" fmla="*/ 67 w 96"/>
              <a:gd name="T21" fmla="*/ 44 h 96"/>
              <a:gd name="T22" fmla="*/ 92 w 96"/>
              <a:gd name="T23" fmla="*/ 75 h 96"/>
              <a:gd name="T24" fmla="*/ 4 w 96"/>
              <a:gd name="T25" fmla="*/ 62 h 96"/>
              <a:gd name="T26" fmla="*/ 20 w 96"/>
              <a:gd name="T27" fmla="*/ 70 h 96"/>
              <a:gd name="T28" fmla="*/ 0 w 96"/>
              <a:gd name="T29" fmla="*/ 62 h 96"/>
              <a:gd name="T30" fmla="*/ 42 w 96"/>
              <a:gd name="T31" fmla="*/ 0 h 96"/>
              <a:gd name="T32" fmla="*/ 52 w 96"/>
              <a:gd name="T33" fmla="*/ 14 h 96"/>
              <a:gd name="T34" fmla="*/ 50 w 96"/>
              <a:gd name="T35" fmla="*/ 28 h 96"/>
              <a:gd name="T36" fmla="*/ 4 w 96"/>
              <a:gd name="T37" fmla="*/ 16 h 96"/>
              <a:gd name="T38" fmla="*/ 20 w 96"/>
              <a:gd name="T39" fmla="*/ 54 h 96"/>
              <a:gd name="T40" fmla="*/ 4 w 96"/>
              <a:gd name="T41" fmla="*/ 10 h 96"/>
              <a:gd name="T42" fmla="*/ 48 w 96"/>
              <a:gd name="T43" fmla="*/ 10 h 96"/>
              <a:gd name="T44" fmla="*/ 4 w 96"/>
              <a:gd name="T45" fmla="*/ 10 h 96"/>
              <a:gd name="T46" fmla="*/ 86 w 96"/>
              <a:gd name="T47" fmla="*/ 36 h 96"/>
              <a:gd name="T48" fmla="*/ 94 w 96"/>
              <a:gd name="T49" fmla="*/ 72 h 96"/>
              <a:gd name="T50" fmla="*/ 86 w 96"/>
              <a:gd name="T51" fmla="*/ 32 h 96"/>
              <a:gd name="T52" fmla="*/ 28 w 96"/>
              <a:gd name="T53" fmla="*/ 42 h 96"/>
              <a:gd name="T54" fmla="*/ 40 w 96"/>
              <a:gd name="T55" fmla="*/ 68 h 96"/>
              <a:gd name="T56" fmla="*/ 44 w 96"/>
              <a:gd name="T57" fmla="*/ 36 h 96"/>
              <a:gd name="T58" fmla="*/ 50 w 96"/>
              <a:gd name="T59" fmla="*/ 32 h 96"/>
              <a:gd name="T60" fmla="*/ 24 w 96"/>
              <a:gd name="T61" fmla="*/ 74 h 96"/>
              <a:gd name="T62" fmla="*/ 34 w 96"/>
              <a:gd name="T63" fmla="*/ 80 h 96"/>
              <a:gd name="T64" fmla="*/ 62 w 96"/>
              <a:gd name="T65" fmla="*/ 0 h 96"/>
              <a:gd name="T66" fmla="*/ 80 w 96"/>
              <a:gd name="T67" fmla="*/ 34 h 96"/>
              <a:gd name="T68" fmla="*/ 56 w 96"/>
              <a:gd name="T69" fmla="*/ 34 h 96"/>
              <a:gd name="T70" fmla="*/ 60 w 96"/>
              <a:gd name="T71" fmla="*/ 28 h 96"/>
              <a:gd name="T72" fmla="*/ 76 w 96"/>
              <a:gd name="T73" fmla="*/ 34 h 96"/>
              <a:gd name="T74" fmla="*/ 60 w 96"/>
              <a:gd name="T75" fmla="*/ 34 h 96"/>
              <a:gd name="T76" fmla="*/ 76 w 96"/>
              <a:gd name="T77" fmla="*/ 34 h 96"/>
              <a:gd name="T78" fmla="*/ 76 w 96"/>
              <a:gd name="T79" fmla="*/ 8 h 96"/>
              <a:gd name="T80" fmla="*/ 62 w 96"/>
              <a:gd name="T81" fmla="*/ 4 h 96"/>
              <a:gd name="T82" fmla="*/ 82 w 96"/>
              <a:gd name="T83" fmla="*/ 68 h 96"/>
              <a:gd name="T84" fmla="*/ 82 w 96"/>
              <a:gd name="T85"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81"/>
                </a:moveTo>
                <a:cubicBezTo>
                  <a:pt x="94" y="94"/>
                  <a:pt x="94" y="94"/>
                  <a:pt x="94" y="94"/>
                </a:cubicBezTo>
                <a:cubicBezTo>
                  <a:pt x="94" y="95"/>
                  <a:pt x="93" y="96"/>
                  <a:pt x="92" y="96"/>
                </a:cubicBezTo>
                <a:cubicBezTo>
                  <a:pt x="92" y="96"/>
                  <a:pt x="92" y="96"/>
                  <a:pt x="91" y="96"/>
                </a:cubicBezTo>
                <a:cubicBezTo>
                  <a:pt x="90" y="96"/>
                  <a:pt x="90" y="94"/>
                  <a:pt x="90" y="93"/>
                </a:cubicBezTo>
                <a:cubicBezTo>
                  <a:pt x="92" y="80"/>
                  <a:pt x="92" y="80"/>
                  <a:pt x="92" y="80"/>
                </a:cubicBezTo>
                <a:cubicBezTo>
                  <a:pt x="92" y="80"/>
                  <a:pt x="91" y="79"/>
                  <a:pt x="91" y="79"/>
                </a:cubicBezTo>
                <a:cubicBezTo>
                  <a:pt x="69" y="71"/>
                  <a:pt x="69" y="71"/>
                  <a:pt x="69" y="71"/>
                </a:cubicBezTo>
                <a:cubicBezTo>
                  <a:pt x="68" y="71"/>
                  <a:pt x="68" y="70"/>
                  <a:pt x="68" y="69"/>
                </a:cubicBezTo>
                <a:cubicBezTo>
                  <a:pt x="68" y="50"/>
                  <a:pt x="68" y="50"/>
                  <a:pt x="68" y="50"/>
                </a:cubicBezTo>
                <a:cubicBezTo>
                  <a:pt x="68" y="49"/>
                  <a:pt x="68" y="48"/>
                  <a:pt x="67" y="48"/>
                </a:cubicBezTo>
                <a:cubicBezTo>
                  <a:pt x="61" y="48"/>
                  <a:pt x="61" y="48"/>
                  <a:pt x="61" y="48"/>
                </a:cubicBezTo>
                <a:cubicBezTo>
                  <a:pt x="60" y="48"/>
                  <a:pt x="60" y="49"/>
                  <a:pt x="60" y="50"/>
                </a:cubicBezTo>
                <a:cubicBezTo>
                  <a:pt x="60" y="84"/>
                  <a:pt x="60" y="84"/>
                  <a:pt x="60" y="84"/>
                </a:cubicBezTo>
                <a:cubicBezTo>
                  <a:pt x="60" y="85"/>
                  <a:pt x="59" y="86"/>
                  <a:pt x="58" y="86"/>
                </a:cubicBezTo>
                <a:cubicBezTo>
                  <a:pt x="58" y="87"/>
                  <a:pt x="57" y="86"/>
                  <a:pt x="56" y="86"/>
                </a:cubicBezTo>
                <a:cubicBezTo>
                  <a:pt x="49" y="78"/>
                  <a:pt x="49" y="78"/>
                  <a:pt x="49" y="78"/>
                </a:cubicBezTo>
                <a:cubicBezTo>
                  <a:pt x="49" y="77"/>
                  <a:pt x="48" y="77"/>
                  <a:pt x="48" y="77"/>
                </a:cubicBezTo>
                <a:cubicBezTo>
                  <a:pt x="44" y="77"/>
                  <a:pt x="44" y="77"/>
                  <a:pt x="44" y="77"/>
                </a:cubicBezTo>
                <a:cubicBezTo>
                  <a:pt x="43" y="77"/>
                  <a:pt x="42" y="77"/>
                  <a:pt x="42" y="78"/>
                </a:cubicBezTo>
                <a:cubicBezTo>
                  <a:pt x="42" y="78"/>
                  <a:pt x="42" y="79"/>
                  <a:pt x="42" y="80"/>
                </a:cubicBezTo>
                <a:cubicBezTo>
                  <a:pt x="49" y="93"/>
                  <a:pt x="49" y="93"/>
                  <a:pt x="49" y="93"/>
                </a:cubicBezTo>
                <a:cubicBezTo>
                  <a:pt x="50" y="94"/>
                  <a:pt x="49" y="95"/>
                  <a:pt x="48" y="95"/>
                </a:cubicBezTo>
                <a:cubicBezTo>
                  <a:pt x="47" y="96"/>
                  <a:pt x="46" y="96"/>
                  <a:pt x="46" y="95"/>
                </a:cubicBezTo>
                <a:cubicBezTo>
                  <a:pt x="38" y="82"/>
                  <a:pt x="38" y="82"/>
                  <a:pt x="38" y="82"/>
                </a:cubicBezTo>
                <a:cubicBezTo>
                  <a:pt x="37" y="80"/>
                  <a:pt x="38" y="78"/>
                  <a:pt x="39" y="76"/>
                </a:cubicBezTo>
                <a:cubicBezTo>
                  <a:pt x="40" y="74"/>
                  <a:pt x="42" y="73"/>
                  <a:pt x="44" y="73"/>
                </a:cubicBezTo>
                <a:cubicBezTo>
                  <a:pt x="48" y="73"/>
                  <a:pt x="48" y="73"/>
                  <a:pt x="48" y="73"/>
                </a:cubicBezTo>
                <a:cubicBezTo>
                  <a:pt x="49" y="73"/>
                  <a:pt x="51" y="74"/>
                  <a:pt x="52" y="75"/>
                </a:cubicBezTo>
                <a:cubicBezTo>
                  <a:pt x="56" y="79"/>
                  <a:pt x="56" y="79"/>
                  <a:pt x="56" y="79"/>
                </a:cubicBezTo>
                <a:cubicBezTo>
                  <a:pt x="56" y="50"/>
                  <a:pt x="56" y="50"/>
                  <a:pt x="56" y="50"/>
                </a:cubicBezTo>
                <a:cubicBezTo>
                  <a:pt x="56" y="46"/>
                  <a:pt x="58" y="44"/>
                  <a:pt x="61" y="44"/>
                </a:cubicBezTo>
                <a:cubicBezTo>
                  <a:pt x="67" y="44"/>
                  <a:pt x="67" y="44"/>
                  <a:pt x="67" y="44"/>
                </a:cubicBezTo>
                <a:cubicBezTo>
                  <a:pt x="70" y="44"/>
                  <a:pt x="72" y="46"/>
                  <a:pt x="72" y="50"/>
                </a:cubicBezTo>
                <a:cubicBezTo>
                  <a:pt x="72" y="68"/>
                  <a:pt x="72" y="68"/>
                  <a:pt x="72" y="68"/>
                </a:cubicBezTo>
                <a:cubicBezTo>
                  <a:pt x="92" y="75"/>
                  <a:pt x="92" y="75"/>
                  <a:pt x="92" y="75"/>
                </a:cubicBezTo>
                <a:cubicBezTo>
                  <a:pt x="94" y="75"/>
                  <a:pt x="96" y="78"/>
                  <a:pt x="96" y="81"/>
                </a:cubicBezTo>
                <a:close/>
                <a:moveTo>
                  <a:pt x="4" y="56"/>
                </a:moveTo>
                <a:cubicBezTo>
                  <a:pt x="4" y="62"/>
                  <a:pt x="4" y="62"/>
                  <a:pt x="4" y="62"/>
                </a:cubicBezTo>
                <a:cubicBezTo>
                  <a:pt x="4" y="65"/>
                  <a:pt x="6" y="68"/>
                  <a:pt x="10" y="68"/>
                </a:cubicBezTo>
                <a:cubicBezTo>
                  <a:pt x="18" y="68"/>
                  <a:pt x="18" y="68"/>
                  <a:pt x="18" y="68"/>
                </a:cubicBezTo>
                <a:cubicBezTo>
                  <a:pt x="19" y="68"/>
                  <a:pt x="20" y="69"/>
                  <a:pt x="20" y="70"/>
                </a:cubicBezTo>
                <a:cubicBezTo>
                  <a:pt x="20" y="71"/>
                  <a:pt x="19" y="72"/>
                  <a:pt x="18" y="72"/>
                </a:cubicBezTo>
                <a:cubicBezTo>
                  <a:pt x="10" y="72"/>
                  <a:pt x="10" y="72"/>
                  <a:pt x="10" y="72"/>
                </a:cubicBezTo>
                <a:cubicBezTo>
                  <a:pt x="4" y="72"/>
                  <a:pt x="0" y="67"/>
                  <a:pt x="0" y="62"/>
                </a:cubicBezTo>
                <a:cubicBezTo>
                  <a:pt x="0" y="10"/>
                  <a:pt x="0" y="10"/>
                  <a:pt x="0" y="10"/>
                </a:cubicBezTo>
                <a:cubicBezTo>
                  <a:pt x="0" y="4"/>
                  <a:pt x="4" y="0"/>
                  <a:pt x="10" y="0"/>
                </a:cubicBezTo>
                <a:cubicBezTo>
                  <a:pt x="42" y="0"/>
                  <a:pt x="42" y="0"/>
                  <a:pt x="42" y="0"/>
                </a:cubicBezTo>
                <a:cubicBezTo>
                  <a:pt x="47" y="0"/>
                  <a:pt x="52" y="4"/>
                  <a:pt x="52" y="10"/>
                </a:cubicBezTo>
                <a:cubicBezTo>
                  <a:pt x="52" y="14"/>
                  <a:pt x="52" y="14"/>
                  <a:pt x="52" y="14"/>
                </a:cubicBezTo>
                <a:cubicBezTo>
                  <a:pt x="52" y="14"/>
                  <a:pt x="52" y="14"/>
                  <a:pt x="52" y="14"/>
                </a:cubicBezTo>
                <a:cubicBezTo>
                  <a:pt x="52" y="14"/>
                  <a:pt x="52" y="14"/>
                  <a:pt x="52" y="14"/>
                </a:cubicBezTo>
                <a:cubicBezTo>
                  <a:pt x="52" y="26"/>
                  <a:pt x="52" y="26"/>
                  <a:pt x="52" y="26"/>
                </a:cubicBezTo>
                <a:cubicBezTo>
                  <a:pt x="52" y="27"/>
                  <a:pt x="51" y="28"/>
                  <a:pt x="50" y="28"/>
                </a:cubicBezTo>
                <a:cubicBezTo>
                  <a:pt x="49" y="28"/>
                  <a:pt x="48" y="27"/>
                  <a:pt x="48" y="26"/>
                </a:cubicBezTo>
                <a:cubicBezTo>
                  <a:pt x="48" y="16"/>
                  <a:pt x="48" y="16"/>
                  <a:pt x="48" y="16"/>
                </a:cubicBezTo>
                <a:cubicBezTo>
                  <a:pt x="4" y="16"/>
                  <a:pt x="4" y="16"/>
                  <a:pt x="4" y="16"/>
                </a:cubicBezTo>
                <a:cubicBezTo>
                  <a:pt x="4" y="52"/>
                  <a:pt x="4" y="52"/>
                  <a:pt x="4" y="52"/>
                </a:cubicBezTo>
                <a:cubicBezTo>
                  <a:pt x="18" y="52"/>
                  <a:pt x="18" y="52"/>
                  <a:pt x="18" y="52"/>
                </a:cubicBezTo>
                <a:cubicBezTo>
                  <a:pt x="19" y="52"/>
                  <a:pt x="20" y="53"/>
                  <a:pt x="20" y="54"/>
                </a:cubicBezTo>
                <a:cubicBezTo>
                  <a:pt x="20" y="55"/>
                  <a:pt x="19" y="56"/>
                  <a:pt x="18" y="56"/>
                </a:cubicBezTo>
                <a:lnTo>
                  <a:pt x="4" y="56"/>
                </a:lnTo>
                <a:close/>
                <a:moveTo>
                  <a:pt x="4" y="10"/>
                </a:moveTo>
                <a:cubicBezTo>
                  <a:pt x="4" y="12"/>
                  <a:pt x="4" y="12"/>
                  <a:pt x="4" y="12"/>
                </a:cubicBezTo>
                <a:cubicBezTo>
                  <a:pt x="48" y="12"/>
                  <a:pt x="48" y="12"/>
                  <a:pt x="48" y="12"/>
                </a:cubicBezTo>
                <a:cubicBezTo>
                  <a:pt x="48" y="10"/>
                  <a:pt x="48" y="10"/>
                  <a:pt x="48" y="10"/>
                </a:cubicBezTo>
                <a:cubicBezTo>
                  <a:pt x="48" y="6"/>
                  <a:pt x="45" y="4"/>
                  <a:pt x="42" y="4"/>
                </a:cubicBezTo>
                <a:cubicBezTo>
                  <a:pt x="10" y="4"/>
                  <a:pt x="10" y="4"/>
                  <a:pt x="10" y="4"/>
                </a:cubicBezTo>
                <a:cubicBezTo>
                  <a:pt x="6" y="4"/>
                  <a:pt x="4" y="6"/>
                  <a:pt x="4" y="10"/>
                </a:cubicBezTo>
                <a:close/>
                <a:moveTo>
                  <a:pt x="86" y="32"/>
                </a:moveTo>
                <a:cubicBezTo>
                  <a:pt x="85" y="32"/>
                  <a:pt x="84" y="33"/>
                  <a:pt x="84" y="34"/>
                </a:cubicBezTo>
                <a:cubicBezTo>
                  <a:pt x="84" y="35"/>
                  <a:pt x="85" y="36"/>
                  <a:pt x="86" y="36"/>
                </a:cubicBezTo>
                <a:cubicBezTo>
                  <a:pt x="89" y="36"/>
                  <a:pt x="92" y="38"/>
                  <a:pt x="92" y="42"/>
                </a:cubicBezTo>
                <a:cubicBezTo>
                  <a:pt x="92" y="70"/>
                  <a:pt x="92" y="70"/>
                  <a:pt x="92" y="70"/>
                </a:cubicBezTo>
                <a:cubicBezTo>
                  <a:pt x="92" y="71"/>
                  <a:pt x="93" y="72"/>
                  <a:pt x="94" y="72"/>
                </a:cubicBezTo>
                <a:cubicBezTo>
                  <a:pt x="95" y="72"/>
                  <a:pt x="96" y="71"/>
                  <a:pt x="96" y="70"/>
                </a:cubicBezTo>
                <a:cubicBezTo>
                  <a:pt x="96" y="42"/>
                  <a:pt x="96" y="42"/>
                  <a:pt x="96" y="42"/>
                </a:cubicBezTo>
                <a:cubicBezTo>
                  <a:pt x="96" y="36"/>
                  <a:pt x="91" y="32"/>
                  <a:pt x="86" y="32"/>
                </a:cubicBezTo>
                <a:close/>
                <a:moveTo>
                  <a:pt x="34" y="80"/>
                </a:moveTo>
                <a:cubicBezTo>
                  <a:pt x="30" y="80"/>
                  <a:pt x="28" y="77"/>
                  <a:pt x="28" y="74"/>
                </a:cubicBezTo>
                <a:cubicBezTo>
                  <a:pt x="28" y="42"/>
                  <a:pt x="28" y="42"/>
                  <a:pt x="28" y="42"/>
                </a:cubicBezTo>
                <a:cubicBezTo>
                  <a:pt x="28" y="38"/>
                  <a:pt x="30" y="36"/>
                  <a:pt x="34" y="36"/>
                </a:cubicBezTo>
                <a:cubicBezTo>
                  <a:pt x="40" y="36"/>
                  <a:pt x="40" y="36"/>
                  <a:pt x="40" y="36"/>
                </a:cubicBezTo>
                <a:cubicBezTo>
                  <a:pt x="40" y="68"/>
                  <a:pt x="40" y="68"/>
                  <a:pt x="40" y="68"/>
                </a:cubicBezTo>
                <a:cubicBezTo>
                  <a:pt x="40" y="69"/>
                  <a:pt x="41" y="70"/>
                  <a:pt x="42" y="70"/>
                </a:cubicBezTo>
                <a:cubicBezTo>
                  <a:pt x="43" y="70"/>
                  <a:pt x="44" y="69"/>
                  <a:pt x="44" y="68"/>
                </a:cubicBezTo>
                <a:cubicBezTo>
                  <a:pt x="44" y="36"/>
                  <a:pt x="44" y="36"/>
                  <a:pt x="44" y="36"/>
                </a:cubicBezTo>
                <a:cubicBezTo>
                  <a:pt x="50" y="36"/>
                  <a:pt x="50" y="36"/>
                  <a:pt x="50" y="36"/>
                </a:cubicBezTo>
                <a:cubicBezTo>
                  <a:pt x="51" y="36"/>
                  <a:pt x="52" y="35"/>
                  <a:pt x="52" y="34"/>
                </a:cubicBezTo>
                <a:cubicBezTo>
                  <a:pt x="52" y="33"/>
                  <a:pt x="51" y="32"/>
                  <a:pt x="50" y="32"/>
                </a:cubicBezTo>
                <a:cubicBezTo>
                  <a:pt x="34" y="32"/>
                  <a:pt x="34" y="32"/>
                  <a:pt x="34" y="32"/>
                </a:cubicBezTo>
                <a:cubicBezTo>
                  <a:pt x="28" y="32"/>
                  <a:pt x="24" y="36"/>
                  <a:pt x="24" y="42"/>
                </a:cubicBezTo>
                <a:cubicBezTo>
                  <a:pt x="24" y="74"/>
                  <a:pt x="24" y="74"/>
                  <a:pt x="24" y="74"/>
                </a:cubicBezTo>
                <a:cubicBezTo>
                  <a:pt x="24" y="79"/>
                  <a:pt x="28" y="84"/>
                  <a:pt x="34" y="84"/>
                </a:cubicBezTo>
                <a:cubicBezTo>
                  <a:pt x="35" y="84"/>
                  <a:pt x="36" y="83"/>
                  <a:pt x="36" y="82"/>
                </a:cubicBezTo>
                <a:cubicBezTo>
                  <a:pt x="36" y="81"/>
                  <a:pt x="35" y="80"/>
                  <a:pt x="34" y="80"/>
                </a:cubicBezTo>
                <a:close/>
                <a:moveTo>
                  <a:pt x="56" y="34"/>
                </a:moveTo>
                <a:cubicBezTo>
                  <a:pt x="56" y="6"/>
                  <a:pt x="56" y="6"/>
                  <a:pt x="56" y="6"/>
                </a:cubicBezTo>
                <a:cubicBezTo>
                  <a:pt x="56" y="2"/>
                  <a:pt x="58" y="0"/>
                  <a:pt x="62" y="0"/>
                </a:cubicBezTo>
                <a:cubicBezTo>
                  <a:pt x="74" y="0"/>
                  <a:pt x="74" y="0"/>
                  <a:pt x="74" y="0"/>
                </a:cubicBezTo>
                <a:cubicBezTo>
                  <a:pt x="77" y="0"/>
                  <a:pt x="80" y="2"/>
                  <a:pt x="80" y="6"/>
                </a:cubicBezTo>
                <a:cubicBezTo>
                  <a:pt x="80" y="34"/>
                  <a:pt x="80" y="34"/>
                  <a:pt x="80" y="34"/>
                </a:cubicBezTo>
                <a:cubicBezTo>
                  <a:pt x="80" y="37"/>
                  <a:pt x="77" y="40"/>
                  <a:pt x="74" y="40"/>
                </a:cubicBezTo>
                <a:cubicBezTo>
                  <a:pt x="62" y="40"/>
                  <a:pt x="62" y="40"/>
                  <a:pt x="62" y="40"/>
                </a:cubicBezTo>
                <a:cubicBezTo>
                  <a:pt x="58" y="40"/>
                  <a:pt x="56" y="37"/>
                  <a:pt x="56" y="34"/>
                </a:cubicBezTo>
                <a:close/>
                <a:moveTo>
                  <a:pt x="76" y="12"/>
                </a:moveTo>
                <a:cubicBezTo>
                  <a:pt x="60" y="12"/>
                  <a:pt x="60" y="12"/>
                  <a:pt x="60" y="12"/>
                </a:cubicBezTo>
                <a:cubicBezTo>
                  <a:pt x="60" y="28"/>
                  <a:pt x="60" y="28"/>
                  <a:pt x="60" y="28"/>
                </a:cubicBezTo>
                <a:cubicBezTo>
                  <a:pt x="76" y="28"/>
                  <a:pt x="76" y="28"/>
                  <a:pt x="76" y="28"/>
                </a:cubicBezTo>
                <a:lnTo>
                  <a:pt x="76" y="12"/>
                </a:lnTo>
                <a:close/>
                <a:moveTo>
                  <a:pt x="76" y="34"/>
                </a:moveTo>
                <a:cubicBezTo>
                  <a:pt x="76" y="32"/>
                  <a:pt x="76" y="32"/>
                  <a:pt x="76" y="32"/>
                </a:cubicBezTo>
                <a:cubicBezTo>
                  <a:pt x="60" y="32"/>
                  <a:pt x="60" y="32"/>
                  <a:pt x="60" y="32"/>
                </a:cubicBezTo>
                <a:cubicBezTo>
                  <a:pt x="60" y="34"/>
                  <a:pt x="60" y="34"/>
                  <a:pt x="60" y="34"/>
                </a:cubicBezTo>
                <a:cubicBezTo>
                  <a:pt x="60" y="35"/>
                  <a:pt x="61" y="36"/>
                  <a:pt x="62" y="36"/>
                </a:cubicBezTo>
                <a:cubicBezTo>
                  <a:pt x="74" y="36"/>
                  <a:pt x="74" y="36"/>
                  <a:pt x="74" y="36"/>
                </a:cubicBezTo>
                <a:cubicBezTo>
                  <a:pt x="75" y="36"/>
                  <a:pt x="76" y="35"/>
                  <a:pt x="76" y="34"/>
                </a:cubicBezTo>
                <a:close/>
                <a:moveTo>
                  <a:pt x="60" y="6"/>
                </a:moveTo>
                <a:cubicBezTo>
                  <a:pt x="60" y="8"/>
                  <a:pt x="60" y="8"/>
                  <a:pt x="60" y="8"/>
                </a:cubicBezTo>
                <a:cubicBezTo>
                  <a:pt x="76" y="8"/>
                  <a:pt x="76" y="8"/>
                  <a:pt x="76" y="8"/>
                </a:cubicBezTo>
                <a:cubicBezTo>
                  <a:pt x="76" y="6"/>
                  <a:pt x="76" y="6"/>
                  <a:pt x="76" y="6"/>
                </a:cubicBezTo>
                <a:cubicBezTo>
                  <a:pt x="76" y="5"/>
                  <a:pt x="75" y="4"/>
                  <a:pt x="74" y="4"/>
                </a:cubicBezTo>
                <a:cubicBezTo>
                  <a:pt x="62" y="4"/>
                  <a:pt x="62" y="4"/>
                  <a:pt x="62" y="4"/>
                </a:cubicBezTo>
                <a:cubicBezTo>
                  <a:pt x="61" y="4"/>
                  <a:pt x="60" y="5"/>
                  <a:pt x="60" y="6"/>
                </a:cubicBezTo>
                <a:close/>
                <a:moveTo>
                  <a:pt x="80" y="66"/>
                </a:moveTo>
                <a:cubicBezTo>
                  <a:pt x="80" y="67"/>
                  <a:pt x="81" y="68"/>
                  <a:pt x="82" y="68"/>
                </a:cubicBezTo>
                <a:cubicBezTo>
                  <a:pt x="83" y="68"/>
                  <a:pt x="84" y="67"/>
                  <a:pt x="84" y="66"/>
                </a:cubicBezTo>
                <a:cubicBezTo>
                  <a:pt x="84" y="44"/>
                  <a:pt x="84" y="44"/>
                  <a:pt x="84" y="44"/>
                </a:cubicBezTo>
                <a:cubicBezTo>
                  <a:pt x="84" y="43"/>
                  <a:pt x="83" y="42"/>
                  <a:pt x="82" y="42"/>
                </a:cubicBezTo>
                <a:cubicBezTo>
                  <a:pt x="81" y="42"/>
                  <a:pt x="80" y="43"/>
                  <a:pt x="80" y="44"/>
                </a:cubicBezTo>
                <a:lnTo>
                  <a:pt x="80"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39" name="Rectangle: Rounded Corners 38">
            <a:extLst>
              <a:ext uri="{FF2B5EF4-FFF2-40B4-BE49-F238E27FC236}">
                <a16:creationId xmlns:a16="http://schemas.microsoft.com/office/drawing/2014/main" id="{CCAF35F2-BA8B-4138-5325-7165CDAD1770}"/>
              </a:ext>
            </a:extLst>
          </p:cNvPr>
          <p:cNvSpPr/>
          <p:nvPr/>
        </p:nvSpPr>
        <p:spPr>
          <a:xfrm>
            <a:off x="291157" y="1408457"/>
            <a:ext cx="3669916" cy="4356000"/>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3248A894-08E8-E30C-8209-11FC04F4AB5C}"/>
              </a:ext>
            </a:extLst>
          </p:cNvPr>
          <p:cNvSpPr txBox="1"/>
          <p:nvPr/>
        </p:nvSpPr>
        <p:spPr>
          <a:xfrm>
            <a:off x="458593" y="2741824"/>
            <a:ext cx="3313984" cy="400110"/>
          </a:xfrm>
          <a:prstGeom prst="rect">
            <a:avLst/>
          </a:prstGeom>
          <a:noFill/>
        </p:spPr>
        <p:txBody>
          <a:bodyPr wrap="none" rtlCol="0">
            <a:spAutoFit/>
          </a:bodyPr>
          <a:lstStyle/>
          <a:p>
            <a:r>
              <a:rPr lang="en-US" sz="2000" b="1" dirty="0"/>
              <a:t>PROCESS SUITABILITY FOR AR</a:t>
            </a:r>
          </a:p>
        </p:txBody>
      </p:sp>
      <p:sp>
        <p:nvSpPr>
          <p:cNvPr id="41" name="TextBox 40">
            <a:extLst>
              <a:ext uri="{FF2B5EF4-FFF2-40B4-BE49-F238E27FC236}">
                <a16:creationId xmlns:a16="http://schemas.microsoft.com/office/drawing/2014/main" id="{231B88AB-14D5-CAA5-68F9-29DC767F8ABA}"/>
              </a:ext>
            </a:extLst>
          </p:cNvPr>
          <p:cNvSpPr txBox="1"/>
          <p:nvPr/>
        </p:nvSpPr>
        <p:spPr>
          <a:xfrm>
            <a:off x="549582" y="3267207"/>
            <a:ext cx="3153066" cy="646331"/>
          </a:xfrm>
          <a:prstGeom prst="rect">
            <a:avLst/>
          </a:prstGeom>
          <a:noFill/>
        </p:spPr>
        <p:txBody>
          <a:bodyPr wrap="square" rtlCol="0">
            <a:spAutoFit/>
          </a:bodyPr>
          <a:lstStyle/>
          <a:p>
            <a:r>
              <a:rPr lang="en-US" dirty="0"/>
              <a:t>Can and should a process be enhanced with the use of AR?</a:t>
            </a:r>
          </a:p>
        </p:txBody>
      </p:sp>
      <p:sp>
        <p:nvSpPr>
          <p:cNvPr id="44" name="Rectangle: Rounded Corners 43">
            <a:extLst>
              <a:ext uri="{FF2B5EF4-FFF2-40B4-BE49-F238E27FC236}">
                <a16:creationId xmlns:a16="http://schemas.microsoft.com/office/drawing/2014/main" id="{ED4FFB40-3AB9-B973-6DCE-BB959AB19190}"/>
              </a:ext>
            </a:extLst>
          </p:cNvPr>
          <p:cNvSpPr/>
          <p:nvPr/>
        </p:nvSpPr>
        <p:spPr>
          <a:xfrm>
            <a:off x="8172117" y="1408457"/>
            <a:ext cx="3669916" cy="4356000"/>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147099B4-6A08-1564-A184-3DDC5DDE8928}"/>
              </a:ext>
            </a:extLst>
          </p:cNvPr>
          <p:cNvSpPr txBox="1"/>
          <p:nvPr/>
        </p:nvSpPr>
        <p:spPr>
          <a:xfrm>
            <a:off x="8489865" y="2741824"/>
            <a:ext cx="2986587" cy="400110"/>
          </a:xfrm>
          <a:prstGeom prst="rect">
            <a:avLst/>
          </a:prstGeom>
          <a:noFill/>
        </p:spPr>
        <p:txBody>
          <a:bodyPr wrap="none" rtlCol="0">
            <a:spAutoFit/>
          </a:bodyPr>
          <a:lstStyle/>
          <a:p>
            <a:r>
              <a:rPr lang="en-US" sz="2000" b="1" dirty="0">
                <a:solidFill>
                  <a:schemeClr val="bg1"/>
                </a:solidFill>
              </a:rPr>
              <a:t>AR DEV. TOOL SUITABILITY</a:t>
            </a:r>
          </a:p>
        </p:txBody>
      </p:sp>
      <p:sp>
        <p:nvSpPr>
          <p:cNvPr id="46" name="TextBox 45">
            <a:extLst>
              <a:ext uri="{FF2B5EF4-FFF2-40B4-BE49-F238E27FC236}">
                <a16:creationId xmlns:a16="http://schemas.microsoft.com/office/drawing/2014/main" id="{B4D35C1D-CA25-42D0-ACA0-4B847A83175E}"/>
              </a:ext>
            </a:extLst>
          </p:cNvPr>
          <p:cNvSpPr txBox="1"/>
          <p:nvPr/>
        </p:nvSpPr>
        <p:spPr>
          <a:xfrm>
            <a:off x="8430542" y="3267207"/>
            <a:ext cx="3153066" cy="1200329"/>
          </a:xfrm>
          <a:prstGeom prst="rect">
            <a:avLst/>
          </a:prstGeom>
          <a:noFill/>
        </p:spPr>
        <p:txBody>
          <a:bodyPr wrap="square" rtlCol="0">
            <a:spAutoFit/>
          </a:bodyPr>
          <a:lstStyle/>
          <a:p>
            <a:r>
              <a:rPr lang="en-US" dirty="0">
                <a:solidFill>
                  <a:schemeClr val="bg1"/>
                </a:solidFill>
              </a:rPr>
              <a:t>Which AR development tools (tracking + rendering engines) are suitable for the select process and AR platform?</a:t>
            </a:r>
          </a:p>
        </p:txBody>
      </p:sp>
      <p:grpSp>
        <p:nvGrpSpPr>
          <p:cNvPr id="24" name="Group 23">
            <a:extLst>
              <a:ext uri="{FF2B5EF4-FFF2-40B4-BE49-F238E27FC236}">
                <a16:creationId xmlns:a16="http://schemas.microsoft.com/office/drawing/2014/main" id="{363AEABA-A191-4F57-81A1-AC67C1A17019}"/>
              </a:ext>
            </a:extLst>
          </p:cNvPr>
          <p:cNvGrpSpPr>
            <a:grpSpLocks noChangeAspect="1"/>
          </p:cNvGrpSpPr>
          <p:nvPr/>
        </p:nvGrpSpPr>
        <p:grpSpPr bwMode="auto">
          <a:xfrm>
            <a:off x="9750003" y="1765416"/>
            <a:ext cx="514143" cy="648000"/>
            <a:chOff x="5551" y="1722"/>
            <a:chExt cx="338" cy="426"/>
          </a:xfrm>
          <a:solidFill>
            <a:schemeClr val="bg1"/>
          </a:solidFill>
        </p:grpSpPr>
        <p:sp>
          <p:nvSpPr>
            <p:cNvPr id="25" name="Freeform 99">
              <a:extLst>
                <a:ext uri="{FF2B5EF4-FFF2-40B4-BE49-F238E27FC236}">
                  <a16:creationId xmlns:a16="http://schemas.microsoft.com/office/drawing/2014/main" id="{0796AC9D-28C1-4800-A434-C4AD68434791}"/>
                </a:ext>
              </a:extLst>
            </p:cNvPr>
            <p:cNvSpPr>
              <a:spLocks noEditPoints="1"/>
            </p:cNvSpPr>
            <p:nvPr/>
          </p:nvSpPr>
          <p:spPr bwMode="auto">
            <a:xfrm>
              <a:off x="5551" y="1722"/>
              <a:ext cx="89" cy="142"/>
            </a:xfrm>
            <a:custGeom>
              <a:avLst/>
              <a:gdLst>
                <a:gd name="T0" fmla="*/ 42 w 60"/>
                <a:gd name="T1" fmla="*/ 96 h 96"/>
                <a:gd name="T2" fmla="*/ 18 w 60"/>
                <a:gd name="T3" fmla="*/ 96 h 96"/>
                <a:gd name="T4" fmla="*/ 0 w 60"/>
                <a:gd name="T5" fmla="*/ 78 h 96"/>
                <a:gd name="T6" fmla="*/ 0 w 60"/>
                <a:gd name="T7" fmla="*/ 18 h 96"/>
                <a:gd name="T8" fmla="*/ 18 w 60"/>
                <a:gd name="T9" fmla="*/ 0 h 96"/>
                <a:gd name="T10" fmla="*/ 42 w 60"/>
                <a:gd name="T11" fmla="*/ 0 h 96"/>
                <a:gd name="T12" fmla="*/ 60 w 60"/>
                <a:gd name="T13" fmla="*/ 18 h 96"/>
                <a:gd name="T14" fmla="*/ 60 w 60"/>
                <a:gd name="T15" fmla="*/ 78 h 96"/>
                <a:gd name="T16" fmla="*/ 42 w 60"/>
                <a:gd name="T17" fmla="*/ 96 h 96"/>
                <a:gd name="T18" fmla="*/ 18 w 60"/>
                <a:gd name="T19" fmla="*/ 12 h 96"/>
                <a:gd name="T20" fmla="*/ 12 w 60"/>
                <a:gd name="T21" fmla="*/ 18 h 96"/>
                <a:gd name="T22" fmla="*/ 12 w 60"/>
                <a:gd name="T23" fmla="*/ 78 h 96"/>
                <a:gd name="T24" fmla="*/ 18 w 60"/>
                <a:gd name="T25" fmla="*/ 84 h 96"/>
                <a:gd name="T26" fmla="*/ 42 w 60"/>
                <a:gd name="T27" fmla="*/ 84 h 96"/>
                <a:gd name="T28" fmla="*/ 48 w 60"/>
                <a:gd name="T29" fmla="*/ 78 h 96"/>
                <a:gd name="T30" fmla="*/ 48 w 60"/>
                <a:gd name="T31" fmla="*/ 18 h 96"/>
                <a:gd name="T32" fmla="*/ 42 w 60"/>
                <a:gd name="T33" fmla="*/ 12 h 96"/>
                <a:gd name="T34" fmla="*/ 18 w 60"/>
                <a:gd name="T35"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96">
                  <a:moveTo>
                    <a:pt x="42" y="96"/>
                  </a:moveTo>
                  <a:cubicBezTo>
                    <a:pt x="18" y="96"/>
                    <a:pt x="18" y="96"/>
                    <a:pt x="18" y="96"/>
                  </a:cubicBezTo>
                  <a:cubicBezTo>
                    <a:pt x="8" y="96"/>
                    <a:pt x="0" y="88"/>
                    <a:pt x="0" y="78"/>
                  </a:cubicBezTo>
                  <a:cubicBezTo>
                    <a:pt x="0" y="18"/>
                    <a:pt x="0" y="18"/>
                    <a:pt x="0" y="18"/>
                  </a:cubicBezTo>
                  <a:cubicBezTo>
                    <a:pt x="0" y="8"/>
                    <a:pt x="8" y="0"/>
                    <a:pt x="18" y="0"/>
                  </a:cubicBezTo>
                  <a:cubicBezTo>
                    <a:pt x="42" y="0"/>
                    <a:pt x="42" y="0"/>
                    <a:pt x="42" y="0"/>
                  </a:cubicBezTo>
                  <a:cubicBezTo>
                    <a:pt x="52" y="0"/>
                    <a:pt x="60" y="8"/>
                    <a:pt x="60" y="18"/>
                  </a:cubicBezTo>
                  <a:cubicBezTo>
                    <a:pt x="60" y="78"/>
                    <a:pt x="60" y="78"/>
                    <a:pt x="60" y="78"/>
                  </a:cubicBezTo>
                  <a:cubicBezTo>
                    <a:pt x="60" y="88"/>
                    <a:pt x="52" y="96"/>
                    <a:pt x="42" y="96"/>
                  </a:cubicBezTo>
                  <a:close/>
                  <a:moveTo>
                    <a:pt x="18" y="12"/>
                  </a:moveTo>
                  <a:cubicBezTo>
                    <a:pt x="14" y="12"/>
                    <a:pt x="12" y="15"/>
                    <a:pt x="12" y="18"/>
                  </a:cubicBezTo>
                  <a:cubicBezTo>
                    <a:pt x="12" y="78"/>
                    <a:pt x="12" y="78"/>
                    <a:pt x="12" y="78"/>
                  </a:cubicBezTo>
                  <a:cubicBezTo>
                    <a:pt x="12" y="81"/>
                    <a:pt x="14" y="84"/>
                    <a:pt x="18" y="84"/>
                  </a:cubicBezTo>
                  <a:cubicBezTo>
                    <a:pt x="42" y="84"/>
                    <a:pt x="42" y="84"/>
                    <a:pt x="42" y="84"/>
                  </a:cubicBezTo>
                  <a:cubicBezTo>
                    <a:pt x="45" y="84"/>
                    <a:pt x="48" y="81"/>
                    <a:pt x="48" y="78"/>
                  </a:cubicBezTo>
                  <a:cubicBezTo>
                    <a:pt x="48" y="18"/>
                    <a:pt x="48" y="18"/>
                    <a:pt x="48" y="18"/>
                  </a:cubicBezTo>
                  <a:cubicBezTo>
                    <a:pt x="48" y="15"/>
                    <a:pt x="45" y="12"/>
                    <a:pt x="42"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7" name="Freeform 100">
              <a:extLst>
                <a:ext uri="{FF2B5EF4-FFF2-40B4-BE49-F238E27FC236}">
                  <a16:creationId xmlns:a16="http://schemas.microsoft.com/office/drawing/2014/main" id="{D1D07473-8D47-4EBD-8825-E85CD68CBB88}"/>
                </a:ext>
              </a:extLst>
            </p:cNvPr>
            <p:cNvSpPr>
              <a:spLocks noEditPoints="1"/>
            </p:cNvSpPr>
            <p:nvPr/>
          </p:nvSpPr>
          <p:spPr bwMode="auto">
            <a:xfrm>
              <a:off x="5676" y="1829"/>
              <a:ext cx="53" cy="159"/>
            </a:xfrm>
            <a:custGeom>
              <a:avLst/>
              <a:gdLst>
                <a:gd name="T0" fmla="*/ 30 w 36"/>
                <a:gd name="T1" fmla="*/ 108 h 108"/>
                <a:gd name="T2" fmla="*/ 6 w 36"/>
                <a:gd name="T3" fmla="*/ 108 h 108"/>
                <a:gd name="T4" fmla="*/ 0 w 36"/>
                <a:gd name="T5" fmla="*/ 102 h 108"/>
                <a:gd name="T6" fmla="*/ 0 w 36"/>
                <a:gd name="T7" fmla="*/ 6 h 108"/>
                <a:gd name="T8" fmla="*/ 6 w 36"/>
                <a:gd name="T9" fmla="*/ 0 h 108"/>
                <a:gd name="T10" fmla="*/ 30 w 36"/>
                <a:gd name="T11" fmla="*/ 0 h 108"/>
                <a:gd name="T12" fmla="*/ 36 w 36"/>
                <a:gd name="T13" fmla="*/ 6 h 108"/>
                <a:gd name="T14" fmla="*/ 36 w 36"/>
                <a:gd name="T15" fmla="*/ 102 h 108"/>
                <a:gd name="T16" fmla="*/ 30 w 36"/>
                <a:gd name="T17" fmla="*/ 108 h 108"/>
                <a:gd name="T18" fmla="*/ 12 w 36"/>
                <a:gd name="T19" fmla="*/ 96 h 108"/>
                <a:gd name="T20" fmla="*/ 24 w 36"/>
                <a:gd name="T21" fmla="*/ 96 h 108"/>
                <a:gd name="T22" fmla="*/ 24 w 36"/>
                <a:gd name="T23" fmla="*/ 12 h 108"/>
                <a:gd name="T24" fmla="*/ 12 w 36"/>
                <a:gd name="T25" fmla="*/ 12 h 108"/>
                <a:gd name="T26" fmla="*/ 12 w 36"/>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8">
                  <a:moveTo>
                    <a:pt x="30" y="108"/>
                  </a:moveTo>
                  <a:cubicBezTo>
                    <a:pt x="6" y="108"/>
                    <a:pt x="6" y="108"/>
                    <a:pt x="6" y="108"/>
                  </a:cubicBezTo>
                  <a:cubicBezTo>
                    <a:pt x="2" y="108"/>
                    <a:pt x="0" y="105"/>
                    <a:pt x="0" y="102"/>
                  </a:cubicBezTo>
                  <a:cubicBezTo>
                    <a:pt x="0" y="6"/>
                    <a:pt x="0" y="6"/>
                    <a:pt x="0" y="6"/>
                  </a:cubicBezTo>
                  <a:cubicBezTo>
                    <a:pt x="0" y="3"/>
                    <a:pt x="2" y="0"/>
                    <a:pt x="6" y="0"/>
                  </a:cubicBezTo>
                  <a:cubicBezTo>
                    <a:pt x="30" y="0"/>
                    <a:pt x="30" y="0"/>
                    <a:pt x="30" y="0"/>
                  </a:cubicBezTo>
                  <a:cubicBezTo>
                    <a:pt x="33" y="0"/>
                    <a:pt x="36" y="3"/>
                    <a:pt x="36" y="6"/>
                  </a:cubicBezTo>
                  <a:cubicBezTo>
                    <a:pt x="36" y="102"/>
                    <a:pt x="36" y="102"/>
                    <a:pt x="36" y="102"/>
                  </a:cubicBezTo>
                  <a:cubicBezTo>
                    <a:pt x="36" y="105"/>
                    <a:pt x="33" y="108"/>
                    <a:pt x="30" y="108"/>
                  </a:cubicBezTo>
                  <a:close/>
                  <a:moveTo>
                    <a:pt x="12" y="96"/>
                  </a:moveTo>
                  <a:cubicBezTo>
                    <a:pt x="24" y="96"/>
                    <a:pt x="24" y="96"/>
                    <a:pt x="24" y="96"/>
                  </a:cubicBezTo>
                  <a:cubicBezTo>
                    <a:pt x="24" y="12"/>
                    <a:pt x="24" y="12"/>
                    <a:pt x="24"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8" name="Freeform 101">
              <a:extLst>
                <a:ext uri="{FF2B5EF4-FFF2-40B4-BE49-F238E27FC236}">
                  <a16:creationId xmlns:a16="http://schemas.microsoft.com/office/drawing/2014/main" id="{667F6CE7-FE3B-4F69-956A-1CF142CD3F48}"/>
                </a:ext>
              </a:extLst>
            </p:cNvPr>
            <p:cNvSpPr>
              <a:spLocks noEditPoints="1"/>
            </p:cNvSpPr>
            <p:nvPr/>
          </p:nvSpPr>
          <p:spPr bwMode="auto">
            <a:xfrm>
              <a:off x="5658" y="1970"/>
              <a:ext cx="89" cy="178"/>
            </a:xfrm>
            <a:custGeom>
              <a:avLst/>
              <a:gdLst>
                <a:gd name="T0" fmla="*/ 54 w 60"/>
                <a:gd name="T1" fmla="*/ 120 h 120"/>
                <a:gd name="T2" fmla="*/ 6 w 60"/>
                <a:gd name="T3" fmla="*/ 120 h 120"/>
                <a:gd name="T4" fmla="*/ 0 w 60"/>
                <a:gd name="T5" fmla="*/ 114 h 120"/>
                <a:gd name="T6" fmla="*/ 0 w 60"/>
                <a:gd name="T7" fmla="*/ 6 h 120"/>
                <a:gd name="T8" fmla="*/ 6 w 60"/>
                <a:gd name="T9" fmla="*/ 0 h 120"/>
                <a:gd name="T10" fmla="*/ 54 w 60"/>
                <a:gd name="T11" fmla="*/ 0 h 120"/>
                <a:gd name="T12" fmla="*/ 60 w 60"/>
                <a:gd name="T13" fmla="*/ 6 h 120"/>
                <a:gd name="T14" fmla="*/ 60 w 60"/>
                <a:gd name="T15" fmla="*/ 114 h 120"/>
                <a:gd name="T16" fmla="*/ 54 w 60"/>
                <a:gd name="T17" fmla="*/ 120 h 120"/>
                <a:gd name="T18" fmla="*/ 12 w 60"/>
                <a:gd name="T19" fmla="*/ 108 h 120"/>
                <a:gd name="T20" fmla="*/ 48 w 60"/>
                <a:gd name="T21" fmla="*/ 108 h 120"/>
                <a:gd name="T22" fmla="*/ 48 w 60"/>
                <a:gd name="T23" fmla="*/ 12 h 120"/>
                <a:gd name="T24" fmla="*/ 12 w 60"/>
                <a:gd name="T25" fmla="*/ 12 h 120"/>
                <a:gd name="T26" fmla="*/ 12 w 60"/>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20">
                  <a:moveTo>
                    <a:pt x="54" y="120"/>
                  </a:moveTo>
                  <a:cubicBezTo>
                    <a:pt x="6" y="120"/>
                    <a:pt x="6" y="120"/>
                    <a:pt x="6" y="120"/>
                  </a:cubicBezTo>
                  <a:cubicBezTo>
                    <a:pt x="2" y="120"/>
                    <a:pt x="0" y="117"/>
                    <a:pt x="0" y="114"/>
                  </a:cubicBezTo>
                  <a:cubicBezTo>
                    <a:pt x="0" y="6"/>
                    <a:pt x="0" y="6"/>
                    <a:pt x="0" y="6"/>
                  </a:cubicBezTo>
                  <a:cubicBezTo>
                    <a:pt x="0" y="3"/>
                    <a:pt x="2" y="0"/>
                    <a:pt x="6" y="0"/>
                  </a:cubicBezTo>
                  <a:cubicBezTo>
                    <a:pt x="54" y="0"/>
                    <a:pt x="54" y="0"/>
                    <a:pt x="54" y="0"/>
                  </a:cubicBezTo>
                  <a:cubicBezTo>
                    <a:pt x="57" y="0"/>
                    <a:pt x="60" y="3"/>
                    <a:pt x="60" y="6"/>
                  </a:cubicBezTo>
                  <a:cubicBezTo>
                    <a:pt x="60" y="114"/>
                    <a:pt x="60" y="114"/>
                    <a:pt x="60" y="114"/>
                  </a:cubicBezTo>
                  <a:cubicBezTo>
                    <a:pt x="60" y="117"/>
                    <a:pt x="57" y="120"/>
                    <a:pt x="54" y="120"/>
                  </a:cubicBezTo>
                  <a:close/>
                  <a:moveTo>
                    <a:pt x="12" y="108"/>
                  </a:moveTo>
                  <a:cubicBezTo>
                    <a:pt x="48" y="108"/>
                    <a:pt x="48" y="108"/>
                    <a:pt x="48" y="108"/>
                  </a:cubicBezTo>
                  <a:cubicBezTo>
                    <a:pt x="48" y="12"/>
                    <a:pt x="48" y="12"/>
                    <a:pt x="48"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sp>
          <p:nvSpPr>
            <p:cNvPr id="29" name="Freeform 102">
              <a:extLst>
                <a:ext uri="{FF2B5EF4-FFF2-40B4-BE49-F238E27FC236}">
                  <a16:creationId xmlns:a16="http://schemas.microsoft.com/office/drawing/2014/main" id="{B2722A56-E00A-4B27-8311-E7EB863ADB77}"/>
                </a:ext>
              </a:extLst>
            </p:cNvPr>
            <p:cNvSpPr>
              <a:spLocks noEditPoints="1"/>
            </p:cNvSpPr>
            <p:nvPr/>
          </p:nvSpPr>
          <p:spPr bwMode="auto">
            <a:xfrm>
              <a:off x="5622" y="1740"/>
              <a:ext cx="267" cy="106"/>
            </a:xfrm>
            <a:custGeom>
              <a:avLst/>
              <a:gdLst>
                <a:gd name="T0" fmla="*/ 132 w 180"/>
                <a:gd name="T1" fmla="*/ 72 h 72"/>
                <a:gd name="T2" fmla="*/ 6 w 180"/>
                <a:gd name="T3" fmla="*/ 72 h 72"/>
                <a:gd name="T4" fmla="*/ 0 w 180"/>
                <a:gd name="T5" fmla="*/ 66 h 72"/>
                <a:gd name="T6" fmla="*/ 0 w 180"/>
                <a:gd name="T7" fmla="*/ 6 h 72"/>
                <a:gd name="T8" fmla="*/ 6 w 180"/>
                <a:gd name="T9" fmla="*/ 0 h 72"/>
                <a:gd name="T10" fmla="*/ 174 w 180"/>
                <a:gd name="T11" fmla="*/ 0 h 72"/>
                <a:gd name="T12" fmla="*/ 180 w 180"/>
                <a:gd name="T13" fmla="*/ 6 h 72"/>
                <a:gd name="T14" fmla="*/ 180 w 180"/>
                <a:gd name="T15" fmla="*/ 24 h 72"/>
                <a:gd name="T16" fmla="*/ 174 w 180"/>
                <a:gd name="T17" fmla="*/ 30 h 72"/>
                <a:gd name="T18" fmla="*/ 138 w 180"/>
                <a:gd name="T19" fmla="*/ 66 h 72"/>
                <a:gd name="T20" fmla="*/ 132 w 180"/>
                <a:gd name="T21" fmla="*/ 72 h 72"/>
                <a:gd name="T22" fmla="*/ 12 w 180"/>
                <a:gd name="T23" fmla="*/ 60 h 72"/>
                <a:gd name="T24" fmla="*/ 126 w 180"/>
                <a:gd name="T25" fmla="*/ 60 h 72"/>
                <a:gd name="T26" fmla="*/ 168 w 180"/>
                <a:gd name="T27" fmla="*/ 18 h 72"/>
                <a:gd name="T28" fmla="*/ 168 w 180"/>
                <a:gd name="T29" fmla="*/ 12 h 72"/>
                <a:gd name="T30" fmla="*/ 12 w 180"/>
                <a:gd name="T31" fmla="*/ 12 h 72"/>
                <a:gd name="T32" fmla="*/ 12 w 180"/>
                <a:gd name="T3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72">
                  <a:moveTo>
                    <a:pt x="132" y="72"/>
                  </a:moveTo>
                  <a:cubicBezTo>
                    <a:pt x="6" y="72"/>
                    <a:pt x="6" y="72"/>
                    <a:pt x="6" y="72"/>
                  </a:cubicBezTo>
                  <a:cubicBezTo>
                    <a:pt x="2" y="72"/>
                    <a:pt x="0" y="69"/>
                    <a:pt x="0" y="66"/>
                  </a:cubicBezTo>
                  <a:cubicBezTo>
                    <a:pt x="0" y="6"/>
                    <a:pt x="0" y="6"/>
                    <a:pt x="0" y="6"/>
                  </a:cubicBezTo>
                  <a:cubicBezTo>
                    <a:pt x="0" y="3"/>
                    <a:pt x="2" y="0"/>
                    <a:pt x="6" y="0"/>
                  </a:cubicBezTo>
                  <a:cubicBezTo>
                    <a:pt x="174" y="0"/>
                    <a:pt x="174" y="0"/>
                    <a:pt x="174" y="0"/>
                  </a:cubicBezTo>
                  <a:cubicBezTo>
                    <a:pt x="177" y="0"/>
                    <a:pt x="180" y="3"/>
                    <a:pt x="180" y="6"/>
                  </a:cubicBezTo>
                  <a:cubicBezTo>
                    <a:pt x="180" y="24"/>
                    <a:pt x="180" y="24"/>
                    <a:pt x="180" y="24"/>
                  </a:cubicBezTo>
                  <a:cubicBezTo>
                    <a:pt x="180" y="27"/>
                    <a:pt x="177" y="30"/>
                    <a:pt x="174" y="30"/>
                  </a:cubicBezTo>
                  <a:cubicBezTo>
                    <a:pt x="154" y="30"/>
                    <a:pt x="138" y="46"/>
                    <a:pt x="138" y="66"/>
                  </a:cubicBezTo>
                  <a:cubicBezTo>
                    <a:pt x="138" y="69"/>
                    <a:pt x="135" y="72"/>
                    <a:pt x="132" y="72"/>
                  </a:cubicBezTo>
                  <a:close/>
                  <a:moveTo>
                    <a:pt x="12" y="60"/>
                  </a:moveTo>
                  <a:cubicBezTo>
                    <a:pt x="126" y="60"/>
                    <a:pt x="126" y="60"/>
                    <a:pt x="126" y="60"/>
                  </a:cubicBezTo>
                  <a:cubicBezTo>
                    <a:pt x="129" y="38"/>
                    <a:pt x="146" y="21"/>
                    <a:pt x="168" y="18"/>
                  </a:cubicBezTo>
                  <a:cubicBezTo>
                    <a:pt x="168" y="12"/>
                    <a:pt x="168" y="12"/>
                    <a:pt x="168"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A100FF"/>
                </a:solidFill>
                <a:effectLst/>
                <a:uLnTx/>
                <a:uFillTx/>
                <a:cs typeface="Arial" charset="0"/>
              </a:endParaRPr>
            </a:p>
          </p:txBody>
        </p:sp>
      </p:grpSp>
      <p:grpSp>
        <p:nvGrpSpPr>
          <p:cNvPr id="61" name="Group 60">
            <a:extLst>
              <a:ext uri="{FF2B5EF4-FFF2-40B4-BE49-F238E27FC236}">
                <a16:creationId xmlns:a16="http://schemas.microsoft.com/office/drawing/2014/main" id="{E2E6DE00-D256-BEF6-D375-51A60751A446}"/>
              </a:ext>
            </a:extLst>
          </p:cNvPr>
          <p:cNvGrpSpPr>
            <a:grpSpLocks noChangeAspect="1"/>
          </p:cNvGrpSpPr>
          <p:nvPr/>
        </p:nvGrpSpPr>
        <p:grpSpPr bwMode="auto">
          <a:xfrm>
            <a:off x="1802115" y="1765416"/>
            <a:ext cx="648000" cy="648000"/>
            <a:chOff x="5507" y="439"/>
            <a:chExt cx="426" cy="426"/>
          </a:xfrm>
          <a:solidFill>
            <a:schemeClr val="tx1"/>
          </a:solidFill>
        </p:grpSpPr>
        <p:sp>
          <p:nvSpPr>
            <p:cNvPr id="62" name="Freeform 46">
              <a:extLst>
                <a:ext uri="{FF2B5EF4-FFF2-40B4-BE49-F238E27FC236}">
                  <a16:creationId xmlns:a16="http://schemas.microsoft.com/office/drawing/2014/main" id="{CCE689D1-3E77-8C79-671E-EF6666D2F8DE}"/>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3" name="Freeform 47">
              <a:extLst>
                <a:ext uri="{FF2B5EF4-FFF2-40B4-BE49-F238E27FC236}">
                  <a16:creationId xmlns:a16="http://schemas.microsoft.com/office/drawing/2014/main" id="{C7790AEE-BA48-F776-435F-6A3652CF902C}"/>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4" name="Freeform 48">
              <a:extLst>
                <a:ext uri="{FF2B5EF4-FFF2-40B4-BE49-F238E27FC236}">
                  <a16:creationId xmlns:a16="http://schemas.microsoft.com/office/drawing/2014/main" id="{6492A280-413A-B168-E57B-7C227EB5568A}"/>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sp>
          <p:nvSpPr>
            <p:cNvPr id="65" name="Freeform 49">
              <a:extLst>
                <a:ext uri="{FF2B5EF4-FFF2-40B4-BE49-F238E27FC236}">
                  <a16:creationId xmlns:a16="http://schemas.microsoft.com/office/drawing/2014/main" id="{05C1B2F9-9ED3-D2E1-69DB-9E7F303373AF}"/>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effectLst/>
                <a:uLnTx/>
                <a:uFillTx/>
                <a:latin typeface="Arial" charset="0"/>
                <a:cs typeface="Arial" charset="0"/>
              </a:endParaRPr>
            </a:p>
          </p:txBody>
        </p:sp>
      </p:grpSp>
      <p:grpSp>
        <p:nvGrpSpPr>
          <p:cNvPr id="66" name="Group 65">
            <a:extLst>
              <a:ext uri="{FF2B5EF4-FFF2-40B4-BE49-F238E27FC236}">
                <a16:creationId xmlns:a16="http://schemas.microsoft.com/office/drawing/2014/main" id="{4398EC6A-ADC0-79B1-BDA5-7E855813D350}"/>
              </a:ext>
            </a:extLst>
          </p:cNvPr>
          <p:cNvGrpSpPr/>
          <p:nvPr/>
        </p:nvGrpSpPr>
        <p:grpSpPr>
          <a:xfrm>
            <a:off x="9621673" y="6226825"/>
            <a:ext cx="2379333" cy="526911"/>
            <a:chOff x="9639870" y="6240138"/>
            <a:chExt cx="2379333" cy="526911"/>
          </a:xfrm>
        </p:grpSpPr>
        <p:pic>
          <p:nvPicPr>
            <p:cNvPr id="67" name="Picture 66">
              <a:extLst>
                <a:ext uri="{FF2B5EF4-FFF2-40B4-BE49-F238E27FC236}">
                  <a16:creationId xmlns:a16="http://schemas.microsoft.com/office/drawing/2014/main" id="{78EB3DD0-54DC-11FB-BA62-4473A84B4A11}"/>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68" name="image10.png">
              <a:extLst>
                <a:ext uri="{FF2B5EF4-FFF2-40B4-BE49-F238E27FC236}">
                  <a16:creationId xmlns:a16="http://schemas.microsoft.com/office/drawing/2014/main" id="{8D02C623-8644-E50D-A956-2F67E6C43700}"/>
                </a:ext>
              </a:extLst>
            </p:cNvPr>
            <p:cNvPicPr/>
            <p:nvPr/>
          </p:nvPicPr>
          <p:blipFill>
            <a:blip r:embed="rId4"/>
            <a:srcRect/>
            <a:stretch>
              <a:fillRect/>
            </a:stretch>
          </p:blipFill>
          <p:spPr>
            <a:xfrm>
              <a:off x="9639870" y="6543263"/>
              <a:ext cx="1674124" cy="223786"/>
            </a:xfrm>
            <a:prstGeom prst="rect">
              <a:avLst/>
            </a:prstGeom>
            <a:ln/>
          </p:spPr>
        </p:pic>
      </p:grpSp>
    </p:spTree>
    <p:extLst>
      <p:ext uri="{BB962C8B-B14F-4D97-AF65-F5344CB8AC3E}">
        <p14:creationId xmlns:p14="http://schemas.microsoft.com/office/powerpoint/2010/main" val="2126279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
        <p:nvSpPr>
          <p:cNvPr id="66" name="Rectangle 65">
            <a:extLst>
              <a:ext uri="{FF2B5EF4-FFF2-40B4-BE49-F238E27FC236}">
                <a16:creationId xmlns:a16="http://schemas.microsoft.com/office/drawing/2014/main" id="{D52D14B6-092E-BDB2-9E98-A807A5DE7115}"/>
              </a:ext>
            </a:extLst>
          </p:cNvPr>
          <p:cNvSpPr/>
          <p:nvPr/>
        </p:nvSpPr>
        <p:spPr>
          <a:xfrm>
            <a:off x="32322" y="2498651"/>
            <a:ext cx="1624418" cy="364696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6BECA38-7B87-73E0-560C-6929FE0560AE}"/>
              </a:ext>
            </a:extLst>
          </p:cNvPr>
          <p:cNvSpPr/>
          <p:nvPr/>
        </p:nvSpPr>
        <p:spPr>
          <a:xfrm>
            <a:off x="10625120" y="2674921"/>
            <a:ext cx="1504029" cy="2885908"/>
          </a:xfrm>
          <a:prstGeom prst="rect">
            <a:avLst/>
          </a:prstGeom>
          <a:solidFill>
            <a:srgbClr val="B940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1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8" grpId="0" animBg="1"/>
      <p:bldP spid="6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4"/>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5"/>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21" name="Group 20">
            <a:extLst>
              <a:ext uri="{FF2B5EF4-FFF2-40B4-BE49-F238E27FC236}">
                <a16:creationId xmlns:a16="http://schemas.microsoft.com/office/drawing/2014/main" id="{3C7FA6F7-EB6E-0052-495E-5B3C228D68C2}"/>
              </a:ext>
            </a:extLst>
          </p:cNvPr>
          <p:cNvGrpSpPr/>
          <p:nvPr/>
        </p:nvGrpSpPr>
        <p:grpSpPr>
          <a:xfrm>
            <a:off x="3657578" y="2711455"/>
            <a:ext cx="6392760" cy="2951751"/>
            <a:chOff x="3657578" y="2711455"/>
            <a:chExt cx="6392760" cy="2951751"/>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3657578" y="3145627"/>
              <a:ext cx="1066287"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Online Media 18" title="A hospital revolution: VSI HoloMedicine®">
              <a:hlinkClick r:id="" action="ppaction://media"/>
              <a:extLst>
                <a:ext uri="{FF2B5EF4-FFF2-40B4-BE49-F238E27FC236}">
                  <a16:creationId xmlns:a16="http://schemas.microsoft.com/office/drawing/2014/main" id="{8374312D-1AAC-5C46-E2D1-6D4BFF5519DE}"/>
                </a:ext>
              </a:extLst>
            </p:cNvPr>
            <p:cNvPicPr>
              <a:picLocks noRot="1" noChangeAspect="1"/>
            </p:cNvPicPr>
            <p:nvPr>
              <a:videoFile r:link="rId1"/>
            </p:nvPr>
          </p:nvPicPr>
          <p:blipFill>
            <a:blip r:embed="rId6"/>
            <a:stretch>
              <a:fillRect/>
            </a:stretch>
          </p:blipFill>
          <p:spPr>
            <a:xfrm>
              <a:off x="4826000" y="2711455"/>
              <a:ext cx="5224338" cy="2951751"/>
            </a:xfrm>
            <a:prstGeom prst="rect">
              <a:avLst/>
            </a:prstGeom>
          </p:spPr>
        </p:pic>
      </p:grpSp>
    </p:spTree>
    <p:extLst>
      <p:ext uri="{BB962C8B-B14F-4D97-AF65-F5344CB8AC3E}">
        <p14:creationId xmlns:p14="http://schemas.microsoft.com/office/powerpoint/2010/main" val="4214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86125642-EB34-FCE6-CBD3-01C81A44DAD1}"/>
              </a:ext>
            </a:extLst>
          </p:cNvPr>
          <p:cNvGrpSpPr/>
          <p:nvPr/>
        </p:nvGrpSpPr>
        <p:grpSpPr>
          <a:xfrm>
            <a:off x="3807892" y="2718737"/>
            <a:ext cx="5907608" cy="4139263"/>
            <a:chOff x="3807892" y="2718737"/>
            <a:chExt cx="5907608" cy="4139263"/>
          </a:xfrm>
        </p:grpSpPr>
        <p:grpSp>
          <p:nvGrpSpPr>
            <p:cNvPr id="5" name="Group 4">
              <a:extLst>
                <a:ext uri="{FF2B5EF4-FFF2-40B4-BE49-F238E27FC236}">
                  <a16:creationId xmlns:a16="http://schemas.microsoft.com/office/drawing/2014/main" id="{2B70863D-C504-763A-ACEB-6B7796981B75}"/>
                </a:ext>
              </a:extLst>
            </p:cNvPr>
            <p:cNvGrpSpPr/>
            <p:nvPr/>
          </p:nvGrpSpPr>
          <p:grpSpPr>
            <a:xfrm>
              <a:off x="3807892" y="2718737"/>
              <a:ext cx="5435566" cy="3173392"/>
              <a:chOff x="3807892" y="2718737"/>
              <a:chExt cx="5435566" cy="3173392"/>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3807892" y="4107375"/>
                <a:ext cx="1066287"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BCBCD65-D246-1C37-8408-68E58189E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459" y="2718737"/>
                <a:ext cx="4252999" cy="317339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166C5CD-8D82-DBB1-C6A0-70984A159A5A}"/>
                </a:ext>
              </a:extLst>
            </p:cNvPr>
            <p:cNvSpPr txBox="1"/>
            <p:nvPr/>
          </p:nvSpPr>
          <p:spPr>
            <a:xfrm>
              <a:off x="5198236" y="6627168"/>
              <a:ext cx="4517264" cy="230832"/>
            </a:xfrm>
            <a:prstGeom prst="rect">
              <a:avLst/>
            </a:prstGeom>
            <a:noFill/>
          </p:spPr>
          <p:txBody>
            <a:bodyPr wrap="square" rtlCol="0">
              <a:spAutoFit/>
            </a:bodyPr>
            <a:lstStyle/>
            <a:p>
              <a:r>
                <a:rPr lang="en-US" sz="900" i="1" dirty="0"/>
                <a:t>Photo credit: </a:t>
              </a:r>
              <a:r>
                <a:rPr lang="en-US" sz="900" i="1" dirty="0">
                  <a:hlinkClick r:id="rId6"/>
                </a:rPr>
                <a:t>https://www.terrauniversal.com/smart-gas-purged-glove-boxes.html</a:t>
              </a:r>
              <a:r>
                <a:rPr lang="en-US" sz="900" i="1" dirty="0"/>
                <a:t> </a:t>
              </a:r>
            </a:p>
          </p:txBody>
        </p:sp>
      </p:grpSp>
    </p:spTree>
    <p:extLst>
      <p:ext uri="{BB962C8B-B14F-4D97-AF65-F5344CB8AC3E}">
        <p14:creationId xmlns:p14="http://schemas.microsoft.com/office/powerpoint/2010/main" val="5854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6" name="Group 15">
            <a:extLst>
              <a:ext uri="{FF2B5EF4-FFF2-40B4-BE49-F238E27FC236}">
                <a16:creationId xmlns:a16="http://schemas.microsoft.com/office/drawing/2014/main" id="{FFE9B537-D78C-A336-7641-3B53667CE2F1}"/>
              </a:ext>
            </a:extLst>
          </p:cNvPr>
          <p:cNvGrpSpPr/>
          <p:nvPr/>
        </p:nvGrpSpPr>
        <p:grpSpPr>
          <a:xfrm>
            <a:off x="3129202" y="2253621"/>
            <a:ext cx="6593409" cy="4598411"/>
            <a:chOff x="3129202" y="2253621"/>
            <a:chExt cx="6593409" cy="4598411"/>
          </a:xfrm>
        </p:grpSpPr>
        <p:grpSp>
          <p:nvGrpSpPr>
            <p:cNvPr id="17" name="Group 16">
              <a:extLst>
                <a:ext uri="{FF2B5EF4-FFF2-40B4-BE49-F238E27FC236}">
                  <a16:creationId xmlns:a16="http://schemas.microsoft.com/office/drawing/2014/main" id="{86125642-EB34-FCE6-CBD3-01C81A44DAD1}"/>
                </a:ext>
              </a:extLst>
            </p:cNvPr>
            <p:cNvGrpSpPr/>
            <p:nvPr/>
          </p:nvGrpSpPr>
          <p:grpSpPr>
            <a:xfrm>
              <a:off x="3129202" y="4584007"/>
              <a:ext cx="6593409" cy="2268025"/>
              <a:chOff x="3122091" y="4513775"/>
              <a:chExt cx="6593409" cy="2268025"/>
            </a:xfrm>
          </p:grpSpPr>
          <p:cxnSp>
            <p:nvCxnSpPr>
              <p:cNvPr id="8" name="Straight Arrow Connector 7">
                <a:extLst>
                  <a:ext uri="{FF2B5EF4-FFF2-40B4-BE49-F238E27FC236}">
                    <a16:creationId xmlns:a16="http://schemas.microsoft.com/office/drawing/2014/main" id="{388748E1-221E-B7B5-68B1-3D216CFA3523}"/>
                  </a:ext>
                </a:extLst>
              </p:cNvPr>
              <p:cNvCxnSpPr/>
              <p:nvPr/>
            </p:nvCxnSpPr>
            <p:spPr>
              <a:xfrm>
                <a:off x="3122091" y="4513775"/>
                <a:ext cx="1692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6C5CD-8D82-DBB1-C6A0-70984A159A5A}"/>
                  </a:ext>
                </a:extLst>
              </p:cNvPr>
              <p:cNvSpPr txBox="1"/>
              <p:nvPr/>
            </p:nvSpPr>
            <p:spPr>
              <a:xfrm>
                <a:off x="5198236" y="6550968"/>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https://www.ptc.com/en/products/vuforia/vuforia-chalk</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2" name="Picture 11" descr="A picture containing text, person, indoor, different&#10;&#10;Description automatically generated">
              <a:extLst>
                <a:ext uri="{FF2B5EF4-FFF2-40B4-BE49-F238E27FC236}">
                  <a16:creationId xmlns:a16="http://schemas.microsoft.com/office/drawing/2014/main" id="{6C8EFCEB-D0A7-0D4B-1B15-8BB5C41DDC39}"/>
                </a:ext>
              </a:extLst>
            </p:cNvPr>
            <p:cNvPicPr>
              <a:picLocks noChangeAspect="1"/>
            </p:cNvPicPr>
            <p:nvPr/>
          </p:nvPicPr>
          <p:blipFill>
            <a:blip r:embed="rId6"/>
            <a:stretch>
              <a:fillRect/>
            </a:stretch>
          </p:blipFill>
          <p:spPr>
            <a:xfrm>
              <a:off x="4910225" y="2253621"/>
              <a:ext cx="3362960" cy="3988435"/>
            </a:xfrm>
            <a:prstGeom prst="rect">
              <a:avLst/>
            </a:prstGeom>
            <a:ln w="19050">
              <a:solidFill>
                <a:schemeClr val="tx1"/>
              </a:solidFill>
            </a:ln>
          </p:spPr>
        </p:pic>
      </p:grpSp>
    </p:spTree>
    <p:extLst>
      <p:ext uri="{BB962C8B-B14F-4D97-AF65-F5344CB8AC3E}">
        <p14:creationId xmlns:p14="http://schemas.microsoft.com/office/powerpoint/2010/main" val="241902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5205347" y="2738829"/>
            <a:ext cx="4992702" cy="4113203"/>
            <a:chOff x="5205347" y="2738829"/>
            <a:chExt cx="4992702" cy="4113203"/>
          </a:xfrm>
        </p:grpSpPr>
        <p:pic>
          <p:nvPicPr>
            <p:cNvPr id="2050" name="Picture 2">
              <a:extLst>
                <a:ext uri="{FF2B5EF4-FFF2-40B4-BE49-F238E27FC236}">
                  <a16:creationId xmlns:a16="http://schemas.microsoft.com/office/drawing/2014/main" id="{20EC09FA-2467-64F6-1505-B6ECAC5C08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1" t="21082" b="15156"/>
            <a:stretch/>
          </p:blipFill>
          <p:spPr bwMode="auto">
            <a:xfrm>
              <a:off x="6548650" y="2738829"/>
              <a:ext cx="3649399" cy="261822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796202" y="4139507"/>
              <a:ext cx="64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5205347" y="6621200"/>
              <a:ext cx="4517264" cy="230832"/>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6"/>
                </a:rPr>
                <a:t>https://varjo.com/</a:t>
              </a:r>
              <a:r>
                <a:rPr lang="en-US" sz="900" dirty="0">
                  <a:effectLst/>
                  <a:latin typeface="Arial" panose="020B0604020202020204" pitchFamily="34" charset="0"/>
                  <a:ea typeface="Arial" panose="020B0604020202020204" pitchFamily="34" charset="0"/>
                </a:rPr>
                <a:t>  </a:t>
              </a:r>
              <a:endParaRPr lang="en-US" sz="900" i="1" dirty="0"/>
            </a:p>
          </p:txBody>
        </p:sp>
      </p:grpSp>
    </p:spTree>
    <p:extLst>
      <p:ext uri="{BB962C8B-B14F-4D97-AF65-F5344CB8AC3E}">
        <p14:creationId xmlns:p14="http://schemas.microsoft.com/office/powerpoint/2010/main" val="369079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pSp>
        <p:nvGrpSpPr>
          <p:cNvPr id="8" name="Group 7">
            <a:extLst>
              <a:ext uri="{FF2B5EF4-FFF2-40B4-BE49-F238E27FC236}">
                <a16:creationId xmlns:a16="http://schemas.microsoft.com/office/drawing/2014/main" id="{CCD4C42C-C712-9D2B-C1B9-C295487697EA}"/>
              </a:ext>
            </a:extLst>
          </p:cNvPr>
          <p:cNvGrpSpPr/>
          <p:nvPr/>
        </p:nvGrpSpPr>
        <p:grpSpPr>
          <a:xfrm>
            <a:off x="95202" y="110946"/>
            <a:ext cx="8689366" cy="803903"/>
            <a:chOff x="95202" y="110946"/>
            <a:chExt cx="8689366" cy="803903"/>
          </a:xfrm>
        </p:grpSpPr>
        <p:sp>
          <p:nvSpPr>
            <p:cNvPr id="9" name="TextBox 8">
              <a:extLst>
                <a:ext uri="{FF2B5EF4-FFF2-40B4-BE49-F238E27FC236}">
                  <a16:creationId xmlns:a16="http://schemas.microsoft.com/office/drawing/2014/main" id="{42291690-0D57-E6BE-CD1A-B7C4E340DD28}"/>
                </a:ext>
              </a:extLst>
            </p:cNvPr>
            <p:cNvSpPr txBox="1"/>
            <p:nvPr/>
          </p:nvSpPr>
          <p:spPr>
            <a:xfrm>
              <a:off x="95202" y="391629"/>
              <a:ext cx="8689366" cy="523220"/>
            </a:xfrm>
            <a:prstGeom prst="rect">
              <a:avLst/>
            </a:prstGeom>
            <a:noFill/>
          </p:spPr>
          <p:txBody>
            <a:bodyPr wrap="none" rtlCol="0">
              <a:spAutoFit/>
            </a:bodyPr>
            <a:lstStyle/>
            <a:p>
              <a:r>
                <a:rPr lang="en-US" sz="2800" b="1" dirty="0">
                  <a:solidFill>
                    <a:srgbClr val="A100FF"/>
                  </a:solidFill>
                </a:rPr>
                <a:t>What Can We Do About Kristen’s Green Thumb Problem?</a:t>
              </a:r>
            </a:p>
          </p:txBody>
        </p:sp>
        <p:grpSp>
          <p:nvGrpSpPr>
            <p:cNvPr id="10" name="Group 9">
              <a:extLst>
                <a:ext uri="{FF2B5EF4-FFF2-40B4-BE49-F238E27FC236}">
                  <a16:creationId xmlns:a16="http://schemas.microsoft.com/office/drawing/2014/main" id="{58675AE6-C030-8B89-5531-31180BC92D8A}"/>
                </a:ext>
              </a:extLst>
            </p:cNvPr>
            <p:cNvGrpSpPr/>
            <p:nvPr/>
          </p:nvGrpSpPr>
          <p:grpSpPr>
            <a:xfrm>
              <a:off x="165824" y="110946"/>
              <a:ext cx="7562100" cy="324000"/>
              <a:chOff x="165824" y="85547"/>
              <a:chExt cx="5465613" cy="252013"/>
            </a:xfrm>
          </p:grpSpPr>
          <p:sp>
            <p:nvSpPr>
              <p:cNvPr id="11" name="Arrow: Pentagon 10">
                <a:extLst>
                  <a:ext uri="{FF2B5EF4-FFF2-40B4-BE49-F238E27FC236}">
                    <a16:creationId xmlns:a16="http://schemas.microsoft.com/office/drawing/2014/main" id="{2D6CE95F-4F9F-5167-FD15-3100FBED56A2}"/>
                  </a:ext>
                </a:extLst>
              </p:cNvPr>
              <p:cNvSpPr/>
              <p:nvPr/>
            </p:nvSpPr>
            <p:spPr>
              <a:xfrm>
                <a:off x="165824" y="85547"/>
                <a:ext cx="1152000" cy="252000"/>
              </a:xfrm>
              <a:prstGeom prst="homePlate">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Introduction</a:t>
                </a:r>
              </a:p>
            </p:txBody>
          </p:sp>
          <p:sp>
            <p:nvSpPr>
              <p:cNvPr id="12" name="Arrow: Chevron 11">
                <a:extLst>
                  <a:ext uri="{FF2B5EF4-FFF2-40B4-BE49-F238E27FC236}">
                    <a16:creationId xmlns:a16="http://schemas.microsoft.com/office/drawing/2014/main" id="{040DCA0F-8B85-2DE8-025F-85380C296089}"/>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13" name="Arrow: Chevron 12">
                <a:extLst>
                  <a:ext uri="{FF2B5EF4-FFF2-40B4-BE49-F238E27FC236}">
                    <a16:creationId xmlns:a16="http://schemas.microsoft.com/office/drawing/2014/main" id="{62B0C8EF-2A7D-A2FE-3D36-33B9C3B48332}"/>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6" name="Arrow: Chevron 15">
                <a:extLst>
                  <a:ext uri="{FF2B5EF4-FFF2-40B4-BE49-F238E27FC236}">
                    <a16:creationId xmlns:a16="http://schemas.microsoft.com/office/drawing/2014/main" id="{7C5359BF-1D9F-DC96-00AB-858007B8046B}"/>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7" name="Arrow: Chevron 16">
                <a:extLst>
                  <a:ext uri="{FF2B5EF4-FFF2-40B4-BE49-F238E27FC236}">
                    <a16:creationId xmlns:a16="http://schemas.microsoft.com/office/drawing/2014/main" id="{E4774216-7A89-6546-2FEA-F38FCCA76688}"/>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21" name="Group 20">
            <a:extLst>
              <a:ext uri="{FF2B5EF4-FFF2-40B4-BE49-F238E27FC236}">
                <a16:creationId xmlns:a16="http://schemas.microsoft.com/office/drawing/2014/main" id="{7F21BD3D-4078-4631-B802-7F904A52848D}"/>
              </a:ext>
            </a:extLst>
          </p:cNvPr>
          <p:cNvGrpSpPr/>
          <p:nvPr/>
        </p:nvGrpSpPr>
        <p:grpSpPr>
          <a:xfrm>
            <a:off x="1896762" y="1143543"/>
            <a:ext cx="3610800" cy="5260934"/>
            <a:chOff x="1896762" y="1143543"/>
            <a:chExt cx="3610800" cy="5260934"/>
          </a:xfrm>
        </p:grpSpPr>
        <p:pic>
          <p:nvPicPr>
            <p:cNvPr id="6" name="Picture 2" descr="No description available.">
              <a:extLst>
                <a:ext uri="{FF2B5EF4-FFF2-40B4-BE49-F238E27FC236}">
                  <a16:creationId xmlns:a16="http://schemas.microsoft.com/office/drawing/2014/main" id="{9EB5695B-81F6-3F06-9D1F-E1437D1E0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762" y="1143543"/>
              <a:ext cx="3610800" cy="4814400"/>
            </a:xfrm>
            <a:prstGeom prst="rect">
              <a:avLst/>
            </a:prstGeom>
            <a:noFill/>
            <a:ln w="19050">
              <a:solidFill>
                <a:schemeClr val="tx1"/>
              </a:solidFill>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F109DAA-697B-C71D-45F6-379C9849F9C9}"/>
                </a:ext>
              </a:extLst>
            </p:cNvPr>
            <p:cNvSpPr txBox="1"/>
            <p:nvPr/>
          </p:nvSpPr>
          <p:spPr>
            <a:xfrm>
              <a:off x="3300609" y="6035145"/>
              <a:ext cx="803105" cy="369332"/>
            </a:xfrm>
            <a:prstGeom prst="rect">
              <a:avLst/>
            </a:prstGeom>
            <a:noFill/>
          </p:spPr>
          <p:txBody>
            <a:bodyPr wrap="none" rtlCol="0">
              <a:spAutoFit/>
            </a:bodyPr>
            <a:lstStyle/>
            <a:p>
              <a:r>
                <a:rPr lang="en-US"/>
                <a:t>Before</a:t>
              </a:r>
              <a:endParaRPr lang="en-US" dirty="0"/>
            </a:p>
          </p:txBody>
        </p:sp>
      </p:grpSp>
      <p:grpSp>
        <p:nvGrpSpPr>
          <p:cNvPr id="22" name="Group 21">
            <a:extLst>
              <a:ext uri="{FF2B5EF4-FFF2-40B4-BE49-F238E27FC236}">
                <a16:creationId xmlns:a16="http://schemas.microsoft.com/office/drawing/2014/main" id="{4D85AD22-636D-857D-923C-58A329768DB1}"/>
              </a:ext>
            </a:extLst>
          </p:cNvPr>
          <p:cNvGrpSpPr/>
          <p:nvPr/>
        </p:nvGrpSpPr>
        <p:grpSpPr>
          <a:xfrm>
            <a:off x="6684440" y="1143543"/>
            <a:ext cx="3610196" cy="5301386"/>
            <a:chOff x="6684440" y="1143543"/>
            <a:chExt cx="3610196" cy="5301386"/>
          </a:xfrm>
        </p:grpSpPr>
        <p:pic>
          <p:nvPicPr>
            <p:cNvPr id="2" name="Picture 1">
              <a:extLst>
                <a:ext uri="{FF2B5EF4-FFF2-40B4-BE49-F238E27FC236}">
                  <a16:creationId xmlns:a16="http://schemas.microsoft.com/office/drawing/2014/main" id="{E444E9B0-9D45-7C63-BD02-0B9E55474748}"/>
                </a:ext>
              </a:extLst>
            </p:cNvPr>
            <p:cNvPicPr>
              <a:picLocks noChangeAspect="1"/>
            </p:cNvPicPr>
            <p:nvPr/>
          </p:nvPicPr>
          <p:blipFill>
            <a:blip r:embed="rId5"/>
            <a:stretch>
              <a:fillRect/>
            </a:stretch>
          </p:blipFill>
          <p:spPr>
            <a:xfrm>
              <a:off x="6684440" y="1143543"/>
              <a:ext cx="3610196" cy="4813595"/>
            </a:xfrm>
            <a:prstGeom prst="rect">
              <a:avLst/>
            </a:prstGeom>
            <a:ln w="19050">
              <a:solidFill>
                <a:schemeClr val="tx1"/>
              </a:solidFill>
            </a:ln>
            <a:effectLst>
              <a:outerShdw blurRad="50800" dist="38100" dir="2700000" sx="101000" sy="101000" algn="tl" rotWithShape="0">
                <a:prstClr val="black">
                  <a:alpha val="40000"/>
                </a:prstClr>
              </a:outerShdw>
            </a:effectLst>
          </p:spPr>
        </p:pic>
        <p:sp>
          <p:nvSpPr>
            <p:cNvPr id="20" name="TextBox 19">
              <a:extLst>
                <a:ext uri="{FF2B5EF4-FFF2-40B4-BE49-F238E27FC236}">
                  <a16:creationId xmlns:a16="http://schemas.microsoft.com/office/drawing/2014/main" id="{529ADA35-E4C2-A2E9-849B-BD1FAD06ED04}"/>
                </a:ext>
              </a:extLst>
            </p:cNvPr>
            <p:cNvSpPr txBox="1"/>
            <p:nvPr/>
          </p:nvSpPr>
          <p:spPr>
            <a:xfrm>
              <a:off x="8179645" y="6075597"/>
              <a:ext cx="1225720" cy="369332"/>
            </a:xfrm>
            <a:prstGeom prst="rect">
              <a:avLst/>
            </a:prstGeom>
            <a:noFill/>
          </p:spPr>
          <p:txBody>
            <a:bodyPr wrap="none" rtlCol="0">
              <a:spAutoFit/>
            </a:bodyPr>
            <a:lstStyle/>
            <a:p>
              <a:r>
                <a:rPr lang="en-US" dirty="0"/>
                <a:t>Now: Dead</a:t>
              </a:r>
            </a:p>
          </p:txBody>
        </p:sp>
      </p:grpSp>
    </p:spTree>
    <p:extLst>
      <p:ext uri="{BB962C8B-B14F-4D97-AF65-F5344CB8AC3E}">
        <p14:creationId xmlns:p14="http://schemas.microsoft.com/office/powerpoint/2010/main" val="142153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17" name="Group 16">
            <a:extLst>
              <a:ext uri="{FF2B5EF4-FFF2-40B4-BE49-F238E27FC236}">
                <a16:creationId xmlns:a16="http://schemas.microsoft.com/office/drawing/2014/main" id="{E483E15C-963B-C86F-5A3D-7408F8FCDA1A}"/>
              </a:ext>
            </a:extLst>
          </p:cNvPr>
          <p:cNvGrpSpPr/>
          <p:nvPr/>
        </p:nvGrpSpPr>
        <p:grpSpPr>
          <a:xfrm>
            <a:off x="4583046" y="2183157"/>
            <a:ext cx="5488142" cy="4649443"/>
            <a:chOff x="4583046" y="2183157"/>
            <a:chExt cx="5488142" cy="4649443"/>
          </a:xfrm>
        </p:grpSpPr>
        <p:grpSp>
          <p:nvGrpSpPr>
            <p:cNvPr id="8" name="Group 7">
              <a:extLst>
                <a:ext uri="{FF2B5EF4-FFF2-40B4-BE49-F238E27FC236}">
                  <a16:creationId xmlns:a16="http://schemas.microsoft.com/office/drawing/2014/main" id="{9E4757E2-5E8D-D152-282D-40ED3F3A5AB4}"/>
                </a:ext>
              </a:extLst>
            </p:cNvPr>
            <p:cNvGrpSpPr/>
            <p:nvPr/>
          </p:nvGrpSpPr>
          <p:grpSpPr>
            <a:xfrm>
              <a:off x="4583046" y="5104707"/>
              <a:ext cx="5292299" cy="1727893"/>
              <a:chOff x="4583046" y="5104707"/>
              <a:chExt cx="5292299" cy="17278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4983402" y="5104707"/>
                <a:ext cx="1440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https://kguttag.com/2021/10/13/magic-leap-2-for-enterprise-really-plus-another-500m/</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6" name="Picture 15">
              <a:extLst>
                <a:ext uri="{FF2B5EF4-FFF2-40B4-BE49-F238E27FC236}">
                  <a16:creationId xmlns:a16="http://schemas.microsoft.com/office/drawing/2014/main" id="{8B13EB02-1CE9-5BF0-79FE-93AB9DBB3D1F}"/>
                </a:ext>
              </a:extLst>
            </p:cNvPr>
            <p:cNvPicPr>
              <a:picLocks noChangeAspect="1"/>
            </p:cNvPicPr>
            <p:nvPr/>
          </p:nvPicPr>
          <p:blipFill>
            <a:blip r:embed="rId6"/>
            <a:stretch>
              <a:fillRect/>
            </a:stretch>
          </p:blipFill>
          <p:spPr>
            <a:xfrm>
              <a:off x="6508655" y="2183157"/>
              <a:ext cx="3562533" cy="4121362"/>
            </a:xfrm>
            <a:prstGeom prst="rect">
              <a:avLst/>
            </a:prstGeom>
            <a:ln w="19050">
              <a:solidFill>
                <a:schemeClr val="tx1"/>
              </a:solidFill>
            </a:ln>
          </p:spPr>
        </p:pic>
      </p:grpSp>
    </p:spTree>
    <p:extLst>
      <p:ext uri="{BB962C8B-B14F-4D97-AF65-F5344CB8AC3E}">
        <p14:creationId xmlns:p14="http://schemas.microsoft.com/office/powerpoint/2010/main" val="23727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grpSp>
        <p:nvGrpSpPr>
          <p:cNvPr id="8" name="Group 7">
            <a:extLst>
              <a:ext uri="{FF2B5EF4-FFF2-40B4-BE49-F238E27FC236}">
                <a16:creationId xmlns:a16="http://schemas.microsoft.com/office/drawing/2014/main" id="{9E4757E2-5E8D-D152-282D-40ED3F3A5AB4}"/>
              </a:ext>
            </a:extLst>
          </p:cNvPr>
          <p:cNvGrpSpPr/>
          <p:nvPr/>
        </p:nvGrpSpPr>
        <p:grpSpPr>
          <a:xfrm>
            <a:off x="4583046" y="5879407"/>
            <a:ext cx="5292299" cy="953193"/>
            <a:chOff x="4583046" y="5879407"/>
            <a:chExt cx="5292299" cy="953193"/>
          </a:xfrm>
        </p:grpSpPr>
        <p:cxnSp>
          <p:nvCxnSpPr>
            <p:cNvPr id="5" name="Straight Arrow Connector 4">
              <a:extLst>
                <a:ext uri="{FF2B5EF4-FFF2-40B4-BE49-F238E27FC236}">
                  <a16:creationId xmlns:a16="http://schemas.microsoft.com/office/drawing/2014/main" id="{431933BF-2539-9621-5DE3-6F4E18ACF016}"/>
                </a:ext>
              </a:extLst>
            </p:cNvPr>
            <p:cNvCxnSpPr/>
            <p:nvPr/>
          </p:nvCxnSpPr>
          <p:spPr>
            <a:xfrm>
              <a:off x="5643802" y="5879407"/>
              <a:ext cx="46800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431C-E933-2532-60C6-6EC45ABCCE2C}"/>
                </a:ext>
              </a:extLst>
            </p:cNvPr>
            <p:cNvSpPr txBox="1"/>
            <p:nvPr/>
          </p:nvSpPr>
          <p:spPr>
            <a:xfrm>
              <a:off x="4583046" y="6595800"/>
              <a:ext cx="5292299" cy="236800"/>
            </a:xfrm>
            <a:prstGeom prst="rect">
              <a:avLst/>
            </a:prstGeom>
            <a:noFill/>
          </p:spPr>
          <p:txBody>
            <a:bodyPr wrap="square" rtlCol="0">
              <a:spAutoFit/>
            </a:bodyPr>
            <a:lstStyle/>
            <a:p>
              <a:r>
                <a:rPr lang="en-US" sz="900" i="1" dirty="0"/>
                <a:t>Photo credit: </a:t>
              </a:r>
              <a:r>
                <a:rPr lang="en-US" sz="900" dirty="0">
                  <a:effectLst/>
                  <a:latin typeface="Arial" panose="020B0604020202020204" pitchFamily="34" charset="0"/>
                  <a:ea typeface="Arial" panose="020B0604020202020204" pitchFamily="34" charset="0"/>
                  <a:hlinkClick r:id="rId5"/>
                </a:rPr>
                <a:t>https://www.khronos.org/openxr/</a:t>
              </a:r>
              <a:r>
                <a:rPr lang="en-US" sz="900" dirty="0">
                  <a:effectLst/>
                  <a:latin typeface="Arial" panose="020B0604020202020204" pitchFamily="34" charset="0"/>
                  <a:ea typeface="Arial" panose="020B0604020202020204" pitchFamily="34" charset="0"/>
                </a:rPr>
                <a:t> </a:t>
              </a:r>
              <a:endParaRPr lang="en-US" sz="900" i="1" dirty="0"/>
            </a:p>
          </p:txBody>
        </p:sp>
      </p:grpSp>
      <p:pic>
        <p:nvPicPr>
          <p:cNvPr id="19" name="Picture 18">
            <a:extLst>
              <a:ext uri="{FF2B5EF4-FFF2-40B4-BE49-F238E27FC236}">
                <a16:creationId xmlns:a16="http://schemas.microsoft.com/office/drawing/2014/main" id="{A455EF93-6ACC-20A2-FEF9-58AFB824FEE7}"/>
              </a:ext>
            </a:extLst>
          </p:cNvPr>
          <p:cNvPicPr>
            <a:picLocks noChangeAspect="1"/>
          </p:cNvPicPr>
          <p:nvPr/>
        </p:nvPicPr>
        <p:blipFill>
          <a:blip r:embed="rId6"/>
          <a:stretch>
            <a:fillRect/>
          </a:stretch>
        </p:blipFill>
        <p:spPr>
          <a:xfrm>
            <a:off x="6111801" y="4797965"/>
            <a:ext cx="4235775" cy="1556849"/>
          </a:xfrm>
          <a:prstGeom prst="rect">
            <a:avLst/>
          </a:prstGeom>
          <a:ln w="19050">
            <a:solidFill>
              <a:schemeClr val="tx1"/>
            </a:solidFill>
          </a:ln>
        </p:spPr>
      </p:pic>
    </p:spTree>
    <p:extLst>
      <p:ext uri="{BB962C8B-B14F-4D97-AF65-F5344CB8AC3E}">
        <p14:creationId xmlns:p14="http://schemas.microsoft.com/office/powerpoint/2010/main" val="1275932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sp>
        <p:nvSpPr>
          <p:cNvPr id="18" name="Rectangle: Rounded Corners 17">
            <a:extLst>
              <a:ext uri="{FF2B5EF4-FFF2-40B4-BE49-F238E27FC236}">
                <a16:creationId xmlns:a16="http://schemas.microsoft.com/office/drawing/2014/main" id="{801E518E-233E-D1F6-EC76-856B646CAD6E}"/>
              </a:ext>
            </a:extLst>
          </p:cNvPr>
          <p:cNvSpPr/>
          <p:nvPr/>
        </p:nvSpPr>
        <p:spPr>
          <a:xfrm>
            <a:off x="1721193" y="965871"/>
            <a:ext cx="8712000" cy="5612729"/>
          </a:xfrm>
          <a:prstGeom prst="roundRect">
            <a:avLst>
              <a:gd name="adj" fmla="val 1918"/>
            </a:avLst>
          </a:prstGeom>
          <a:solidFill>
            <a:srgbClr val="E8E8E8"/>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A9A9934-EF1A-FE40-3B7B-DBB856FF2E82}"/>
              </a:ext>
            </a:extLst>
          </p:cNvPr>
          <p:cNvSpPr/>
          <p:nvPr/>
        </p:nvSpPr>
        <p:spPr>
          <a:xfrm>
            <a:off x="2010997" y="1359864"/>
            <a:ext cx="2160000" cy="468000"/>
          </a:xfrm>
          <a:prstGeom prst="homePlate">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process suitability</a:t>
            </a:r>
          </a:p>
          <a:p>
            <a:pPr algn="ctr"/>
            <a:r>
              <a:rPr lang="en-US" sz="1200" b="1" dirty="0">
                <a:solidFill>
                  <a:schemeClr val="tx1"/>
                </a:solidFill>
              </a:rPr>
              <a:t>for AR</a:t>
            </a:r>
          </a:p>
        </p:txBody>
      </p:sp>
      <p:sp>
        <p:nvSpPr>
          <p:cNvPr id="2" name="Rectangle 1">
            <a:extLst>
              <a:ext uri="{FF2B5EF4-FFF2-40B4-BE49-F238E27FC236}">
                <a16:creationId xmlns:a16="http://schemas.microsoft.com/office/drawing/2014/main" id="{3B980873-B612-53A4-A971-B532945A284B}"/>
              </a:ext>
            </a:extLst>
          </p:cNvPr>
          <p:cNvSpPr/>
          <p:nvPr/>
        </p:nvSpPr>
        <p:spPr>
          <a:xfrm>
            <a:off x="1795438" y="1039447"/>
            <a:ext cx="8568000" cy="273120"/>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AR IMPLEMENTATION FRAMEWORK: GUIDING AR USE CASE ASSESSMENT</a:t>
            </a:r>
          </a:p>
        </p:txBody>
      </p:sp>
      <p:sp>
        <p:nvSpPr>
          <p:cNvPr id="28" name="Arrow: Chevron 27">
            <a:extLst>
              <a:ext uri="{FF2B5EF4-FFF2-40B4-BE49-F238E27FC236}">
                <a16:creationId xmlns:a16="http://schemas.microsoft.com/office/drawing/2014/main" id="{B341FA46-D963-931A-5C26-947B59F47977}"/>
              </a:ext>
            </a:extLst>
          </p:cNvPr>
          <p:cNvSpPr/>
          <p:nvPr/>
        </p:nvSpPr>
        <p:spPr>
          <a:xfrm>
            <a:off x="3987732" y="1359132"/>
            <a:ext cx="2160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Assess AR platform suitability**:</a:t>
            </a:r>
          </a:p>
          <a:p>
            <a:pPr algn="ctr"/>
            <a:r>
              <a:rPr lang="en-US" sz="700" dirty="0">
                <a:solidFill>
                  <a:schemeClr val="tx1"/>
                </a:solidFill>
              </a:rPr>
              <a:t>WebAR vs. Native AR vs. AR-on-headset</a:t>
            </a:r>
            <a:endParaRPr lang="en-US" sz="5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967458" y="1359132"/>
            <a:ext cx="327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a:p>
            <a:pPr algn="ctr"/>
            <a:r>
              <a:rPr lang="en-US" sz="1200" dirty="0">
                <a:solidFill>
                  <a:schemeClr val="tx1"/>
                </a:solidFill>
              </a:rPr>
              <a:t>Tracking + Rendering Engine</a:t>
            </a:r>
          </a:p>
        </p:txBody>
      </p:sp>
      <p:sp>
        <p:nvSpPr>
          <p:cNvPr id="71" name="Rectangle 70">
            <a:extLst>
              <a:ext uri="{FF2B5EF4-FFF2-40B4-BE49-F238E27FC236}">
                <a16:creationId xmlns:a16="http://schemas.microsoft.com/office/drawing/2014/main" id="{113094EA-2FEE-C884-302E-DE1834184177}"/>
              </a:ext>
            </a:extLst>
          </p:cNvPr>
          <p:cNvSpPr/>
          <p:nvPr/>
        </p:nvSpPr>
        <p:spPr>
          <a:xfrm>
            <a:off x="3976116" y="1883007"/>
            <a:ext cx="1932402"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Health/ safety compliance</a:t>
            </a:r>
          </a:p>
          <a:p>
            <a:r>
              <a:rPr lang="en-US" sz="1000" dirty="0">
                <a:solidFill>
                  <a:schemeClr val="tx1"/>
                </a:solidFill>
                <a:ea typeface="+mn-lt"/>
                <a:cs typeface="+mn-lt"/>
              </a:rPr>
              <a:t>9. Hand usage</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1-2. Battery life + device weight</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a:t>
            </a:r>
          </a:p>
          <a:p>
            <a:r>
              <a:rPr lang="en-US" sz="1000" dirty="0">
                <a:solidFill>
                  <a:schemeClr val="tx1"/>
                </a:solidFill>
                <a:ea typeface="+mn-lt"/>
                <a:cs typeface="+mn-lt"/>
              </a:rPr>
              <a:t>12. Heat distribution</a:t>
            </a:r>
          </a:p>
          <a:p>
            <a:r>
              <a:rPr lang="en-US" sz="1000" dirty="0">
                <a:solidFill>
                  <a:schemeClr val="tx1"/>
                </a:solidFill>
                <a:ea typeface="+mn-lt"/>
                <a:cs typeface="+mn-lt"/>
              </a:rPr>
              <a:t>13. Cost: hardware + subscription</a:t>
            </a:r>
          </a:p>
          <a:p>
            <a:endParaRPr lang="en-US" sz="1000" b="1" dirty="0">
              <a:solidFill>
                <a:schemeClr val="tx1"/>
              </a:solidFill>
              <a:cs typeface="Calibri"/>
            </a:endParaRPr>
          </a:p>
          <a:p>
            <a:pPr algn="ctr"/>
            <a:endParaRPr lang="en-US" sz="1000" dirty="0">
              <a:solidFill>
                <a:schemeClr val="tx1"/>
              </a:solidFill>
            </a:endParaRPr>
          </a:p>
        </p:txBody>
      </p:sp>
      <p:sp>
        <p:nvSpPr>
          <p:cNvPr id="72" name="Rectangle 71">
            <a:extLst>
              <a:ext uri="{FF2B5EF4-FFF2-40B4-BE49-F238E27FC236}">
                <a16:creationId xmlns:a16="http://schemas.microsoft.com/office/drawing/2014/main" id="{61194D80-B18A-B30F-117A-6C229C685B83}"/>
              </a:ext>
            </a:extLst>
          </p:cNvPr>
          <p:cNvSpPr/>
          <p:nvPr/>
        </p:nvSpPr>
        <p:spPr>
          <a:xfrm>
            <a:off x="5952728" y="1883007"/>
            <a:ext cx="3060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Tracking and rendering engines are benchmarked using the following criteria. </a:t>
            </a:r>
          </a:p>
          <a:p>
            <a:endParaRPr lang="en-US" sz="300" dirty="0">
              <a:solidFill>
                <a:schemeClr val="tx1"/>
              </a:solidFill>
              <a:ea typeface="+mn-lt"/>
              <a:cs typeface="+mn-lt"/>
            </a:endParaRPr>
          </a:p>
          <a:p>
            <a:r>
              <a:rPr lang="en-US" sz="1000" b="1" dirty="0">
                <a:solidFill>
                  <a:schemeClr val="tx1"/>
                </a:solidFill>
                <a:ea typeface="+mn-lt"/>
                <a:cs typeface="+mn-lt"/>
              </a:rPr>
              <a:t>1. Tracking capabilities: Different use cases require different tracking capabilities</a:t>
            </a:r>
            <a:endParaRPr lang="en-US" sz="1000" dirty="0">
              <a:solidFill>
                <a:schemeClr val="tx1"/>
              </a:solidFill>
              <a:ea typeface="+mn-lt"/>
              <a:cs typeface="+mn-lt"/>
            </a:endParaRPr>
          </a:p>
          <a:p>
            <a:r>
              <a:rPr lang="en-US" sz="1000" dirty="0">
                <a:solidFill>
                  <a:schemeClr val="tx1"/>
                </a:solidFill>
                <a:ea typeface="+mn-lt"/>
                <a:cs typeface="+mn-lt"/>
              </a:rPr>
              <a:t>1-2. Fiducial + image tracking</a:t>
            </a:r>
          </a:p>
          <a:p>
            <a:r>
              <a:rPr lang="en-US" sz="1000" dirty="0">
                <a:solidFill>
                  <a:schemeClr val="tx1"/>
                </a:solidFill>
                <a:ea typeface="+mn-lt"/>
                <a:cs typeface="+mn-lt"/>
              </a:rPr>
              <a:t>3. Object tracking</a:t>
            </a:r>
          </a:p>
          <a:p>
            <a:r>
              <a:rPr lang="en-US" sz="1000" dirty="0">
                <a:solidFill>
                  <a:schemeClr val="tx1"/>
                </a:solidFill>
                <a:ea typeface="+mn-lt"/>
                <a:cs typeface="+mn-lt"/>
              </a:rPr>
              <a:t>4. Face tracking</a:t>
            </a:r>
          </a:p>
          <a:p>
            <a:r>
              <a:rPr lang="en-US" sz="1000" dirty="0">
                <a:solidFill>
                  <a:schemeClr val="tx1"/>
                </a:solidFill>
                <a:ea typeface="+mn-lt"/>
                <a:cs typeface="+mn-lt"/>
              </a:rPr>
              <a:t>5. Location tracking</a:t>
            </a:r>
          </a:p>
          <a:p>
            <a:r>
              <a:rPr lang="en-US" sz="1000" dirty="0">
                <a:solidFill>
                  <a:schemeClr val="tx1"/>
                </a:solidFill>
                <a:ea typeface="+mn-lt"/>
                <a:cs typeface="+mn-lt"/>
              </a:rPr>
              <a:t>6. Surface tracking</a:t>
            </a:r>
          </a:p>
          <a:p>
            <a:r>
              <a:rPr lang="en-US" sz="1000" dirty="0">
                <a:solidFill>
                  <a:schemeClr val="tx1"/>
                </a:solidFill>
                <a:ea typeface="+mn-lt"/>
                <a:cs typeface="+mn-lt"/>
              </a:rPr>
              <a:t>7. Spatial tracking</a:t>
            </a:r>
          </a:p>
          <a:p>
            <a:r>
              <a:rPr lang="en-US" sz="1000" dirty="0">
                <a:solidFill>
                  <a:schemeClr val="tx1"/>
                </a:solidFill>
                <a:ea typeface="+mn-lt"/>
                <a:cs typeface="+mn-lt"/>
              </a:rPr>
              <a:t>8. Other tracking techniques</a:t>
            </a:r>
          </a:p>
          <a:p>
            <a:r>
              <a:rPr lang="en-US" sz="1000" dirty="0">
                <a:solidFill>
                  <a:schemeClr val="tx1"/>
                </a:solidFill>
                <a:ea typeface="+mn-lt"/>
                <a:cs typeface="+mn-lt"/>
              </a:rPr>
              <a:t>9. Multi-marker tracking</a:t>
            </a:r>
          </a:p>
          <a:p>
            <a:r>
              <a:rPr lang="en-US" sz="1000" dirty="0">
                <a:solidFill>
                  <a:schemeClr val="tx1"/>
                </a:solidFill>
                <a:ea typeface="+mn-lt"/>
                <a:cs typeface="+mn-lt"/>
              </a:rPr>
              <a:t>10. Multi-user AR session</a:t>
            </a:r>
          </a:p>
          <a:p>
            <a:r>
              <a:rPr lang="en-US" sz="1000" dirty="0">
                <a:solidFill>
                  <a:schemeClr val="tx1"/>
                </a:solidFill>
                <a:ea typeface="+mn-lt"/>
                <a:cs typeface="+mn-lt"/>
              </a:rPr>
              <a:t>11. Depth tracking</a:t>
            </a:r>
          </a:p>
          <a:p>
            <a:r>
              <a:rPr lang="en-US" sz="1000" dirty="0">
                <a:solidFill>
                  <a:schemeClr val="tx1"/>
                </a:solidFill>
                <a:ea typeface="+mn-lt"/>
                <a:cs typeface="+mn-lt"/>
              </a:rPr>
              <a:t>12. Light effects</a:t>
            </a:r>
          </a:p>
          <a:p>
            <a:endParaRPr lang="en-US" sz="300" b="1" dirty="0">
              <a:solidFill>
                <a:schemeClr val="tx1"/>
              </a:solidFill>
              <a:ea typeface="+mn-lt"/>
              <a:cs typeface="+mn-lt"/>
            </a:endParaRPr>
          </a:p>
          <a:p>
            <a:r>
              <a:rPr lang="en-US" sz="1000" b="1" dirty="0">
                <a:solidFill>
                  <a:schemeClr val="tx1"/>
                </a:solidFill>
                <a:ea typeface="+mn-lt"/>
                <a:cs typeface="+mn-lt"/>
              </a:rPr>
              <a:t>2. Rendering capabilities: Rendering speed is affected by network connection + rendering engine’s design + hardware capabilities, and therefore not assessed here.</a:t>
            </a:r>
            <a:endParaRPr lang="en-US" sz="1000" dirty="0">
              <a:solidFill>
                <a:schemeClr val="tx1"/>
              </a:solidFill>
              <a:ea typeface="+mn-lt"/>
              <a:cs typeface="+mn-lt"/>
            </a:endParaRPr>
          </a:p>
          <a:p>
            <a:r>
              <a:rPr lang="en-US" sz="1000" dirty="0">
                <a:solidFill>
                  <a:schemeClr val="tx1"/>
                </a:solidFill>
                <a:ea typeface="+mn-lt"/>
                <a:cs typeface="+mn-lt"/>
              </a:rPr>
              <a:t>1. Light estimation: more realistic rendering</a:t>
            </a:r>
          </a:p>
          <a:p>
            <a:r>
              <a:rPr lang="en-US" sz="1000" dirty="0">
                <a:solidFill>
                  <a:schemeClr val="tx1"/>
                </a:solidFill>
                <a:ea typeface="+mn-lt"/>
                <a:cs typeface="+mn-lt"/>
              </a:rPr>
              <a:t>2. Occlusion: more realistic rendering</a:t>
            </a:r>
          </a:p>
          <a:p>
            <a:endParaRPr lang="en-US" sz="300" dirty="0">
              <a:solidFill>
                <a:schemeClr val="tx1"/>
              </a:solidFill>
              <a:ea typeface="+mn-lt"/>
              <a:cs typeface="+mn-lt"/>
            </a:endParaRPr>
          </a:p>
          <a:p>
            <a:r>
              <a:rPr lang="en-US" sz="1000" b="1" dirty="0">
                <a:solidFill>
                  <a:schemeClr val="tx1"/>
                </a:solidFill>
                <a:ea typeface="+mn-lt"/>
                <a:cs typeface="+mn-lt"/>
              </a:rPr>
              <a:t>3. Ease of development: </a:t>
            </a:r>
            <a:endParaRPr lang="en-US" sz="1000" dirty="0">
              <a:solidFill>
                <a:schemeClr val="tx1"/>
              </a:solidFill>
              <a:ea typeface="+mn-lt"/>
              <a:cs typeface="+mn-lt"/>
            </a:endParaRPr>
          </a:p>
          <a:p>
            <a:r>
              <a:rPr lang="en-US" sz="1000" dirty="0">
                <a:solidFill>
                  <a:schemeClr val="tx1"/>
                </a:solidFill>
                <a:ea typeface="+mn-lt"/>
                <a:cs typeface="+mn-lt"/>
              </a:rPr>
              <a:t>1. Integration with other AR dev. tools: checks which tracking engine integrates with which rendering engine</a:t>
            </a:r>
          </a:p>
          <a:p>
            <a:r>
              <a:rPr lang="en-US" sz="1000" dirty="0">
                <a:solidFill>
                  <a:schemeClr val="tx1"/>
                </a:solidFill>
                <a:ea typeface="+mn-lt"/>
                <a:cs typeface="+mn-lt"/>
              </a:rPr>
              <a:t>2. Simulation/ remote testing:</a:t>
            </a:r>
          </a:p>
          <a:p>
            <a:r>
              <a:rPr lang="en-US" sz="1000" dirty="0">
                <a:solidFill>
                  <a:schemeClr val="tx1"/>
                </a:solidFill>
                <a:ea typeface="+mn-lt"/>
                <a:cs typeface="+mn-lt"/>
              </a:rPr>
              <a:t>3. No-code/ low-code development</a:t>
            </a:r>
            <a:endParaRPr lang="en-US" sz="300" dirty="0">
              <a:solidFill>
                <a:schemeClr val="tx1"/>
              </a:solidFill>
              <a:ea typeface="+mn-lt"/>
              <a:cs typeface="+mn-lt"/>
            </a:endParaRPr>
          </a:p>
          <a:p>
            <a:r>
              <a:rPr lang="en-US" sz="1000" b="1" dirty="0">
                <a:solidFill>
                  <a:schemeClr val="tx1"/>
                </a:solidFill>
                <a:ea typeface="+mn-lt"/>
                <a:cs typeface="+mn-lt"/>
              </a:rPr>
              <a:t>4. Licensing cost</a:t>
            </a:r>
            <a:endParaRPr lang="en-US" sz="1000" dirty="0">
              <a:solidFill>
                <a:schemeClr val="tx1"/>
              </a:solidFill>
              <a:ea typeface="+mn-lt"/>
              <a:cs typeface="+mn-lt"/>
            </a:endParaRPr>
          </a:p>
          <a:p>
            <a:r>
              <a:rPr lang="en-US" sz="1000" dirty="0">
                <a:solidFill>
                  <a:schemeClr val="tx1"/>
                </a:solidFill>
                <a:ea typeface="+mn-lt"/>
                <a:cs typeface="+mn-lt"/>
              </a:rPr>
              <a:t>1. Open-source: yes/ no</a:t>
            </a:r>
          </a:p>
          <a:p>
            <a:endParaRPr lang="en-US" sz="1000" b="1" dirty="0">
              <a:solidFill>
                <a:schemeClr val="tx1"/>
              </a:solidFill>
              <a:cs typeface="Calibri"/>
            </a:endParaRPr>
          </a:p>
          <a:p>
            <a:pPr algn="ctr"/>
            <a:endParaRPr lang="en-US" sz="1000" dirty="0">
              <a:solidFill>
                <a:schemeClr val="tx1"/>
              </a:solidFill>
            </a:endParaRPr>
          </a:p>
        </p:txBody>
      </p:sp>
      <p:sp>
        <p:nvSpPr>
          <p:cNvPr id="44" name="Rectangle 43">
            <a:extLst>
              <a:ext uri="{FF2B5EF4-FFF2-40B4-BE49-F238E27FC236}">
                <a16:creationId xmlns:a16="http://schemas.microsoft.com/office/drawing/2014/main" id="{400E891D-9782-28BD-D902-C8FEED7EDE49}"/>
              </a:ext>
            </a:extLst>
          </p:cNvPr>
          <p:cNvSpPr/>
          <p:nvPr/>
        </p:nvSpPr>
        <p:spPr>
          <a:xfrm>
            <a:off x="9057640" y="1883006"/>
            <a:ext cx="1296000" cy="459399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ea typeface="+mn-lt"/>
                <a:cs typeface="+mn-lt"/>
              </a:rPr>
              <a:t>Activities:</a:t>
            </a:r>
          </a:p>
          <a:p>
            <a:r>
              <a:rPr lang="en-US" sz="1000" b="1" dirty="0">
                <a:solidFill>
                  <a:schemeClr val="tx1"/>
                </a:solidFill>
                <a:ea typeface="+mn-lt"/>
                <a:cs typeface="+mn-lt"/>
              </a:rPr>
              <a:t>1. Refine process requirements collected from Discovery phase</a:t>
            </a:r>
          </a:p>
          <a:p>
            <a:r>
              <a:rPr lang="en-US" sz="1000" dirty="0">
                <a:solidFill>
                  <a:schemeClr val="tx1"/>
                </a:solidFill>
                <a:cs typeface="Calibri"/>
              </a:rPr>
              <a:t>&gt; Functional requirements are captured as user stories</a:t>
            </a:r>
          </a:p>
          <a:p>
            <a:r>
              <a:rPr lang="en-US" sz="1000" dirty="0">
                <a:solidFill>
                  <a:schemeClr val="tx1"/>
                </a:solidFill>
                <a:cs typeface="Calibri"/>
              </a:rPr>
              <a:t>&gt; Non-functional requirements are used as part of acceptance criteria for relevant user stories</a:t>
            </a:r>
          </a:p>
          <a:p>
            <a:pPr algn="ctr"/>
            <a:endParaRPr lang="en-US" sz="1000" dirty="0">
              <a:solidFill>
                <a:schemeClr val="tx1"/>
              </a:solidFill>
            </a:endParaRPr>
          </a:p>
        </p:txBody>
      </p:sp>
      <p:sp>
        <p:nvSpPr>
          <p:cNvPr id="24" name="Rectangle 23">
            <a:extLst>
              <a:ext uri="{FF2B5EF4-FFF2-40B4-BE49-F238E27FC236}">
                <a16:creationId xmlns:a16="http://schemas.microsoft.com/office/drawing/2014/main" id="{84BBDBA1-0B19-918F-2CEC-CCA16933152A}"/>
              </a:ext>
            </a:extLst>
          </p:cNvPr>
          <p:cNvSpPr/>
          <p:nvPr/>
        </p:nvSpPr>
        <p:spPr>
          <a:xfrm rot="16200000">
            <a:off x="1653612" y="1499057"/>
            <a:ext cx="468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grpSp>
        <p:nvGrpSpPr>
          <p:cNvPr id="4" name="Group 3">
            <a:extLst>
              <a:ext uri="{FF2B5EF4-FFF2-40B4-BE49-F238E27FC236}">
                <a16:creationId xmlns:a16="http://schemas.microsoft.com/office/drawing/2014/main" id="{2A1A3E66-BA74-FB78-5CC7-54AC288D04A6}"/>
              </a:ext>
            </a:extLst>
          </p:cNvPr>
          <p:cNvGrpSpPr/>
          <p:nvPr/>
        </p:nvGrpSpPr>
        <p:grpSpPr>
          <a:xfrm>
            <a:off x="9051576" y="1357231"/>
            <a:ext cx="1296000" cy="468000"/>
            <a:chOff x="9406623" y="988903"/>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9406623" y="988903"/>
              <a:ext cx="1296000" cy="468000"/>
            </a:xfrm>
            <a:prstGeom prst="chevron">
              <a:avLst/>
            </a:prstGeom>
            <a:solidFill>
              <a:srgbClr val="CF7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3" name="TextBox 2">
              <a:extLst>
                <a:ext uri="{FF2B5EF4-FFF2-40B4-BE49-F238E27FC236}">
                  <a16:creationId xmlns:a16="http://schemas.microsoft.com/office/drawing/2014/main" id="{DE7C87B4-2DA5-7ED8-DB75-B214CE87B1B1}"/>
                </a:ext>
              </a:extLst>
            </p:cNvPr>
            <p:cNvSpPr txBox="1"/>
            <p:nvPr/>
          </p:nvSpPr>
          <p:spPr>
            <a:xfrm>
              <a:off x="9545266" y="995238"/>
              <a:ext cx="1099433" cy="461665"/>
            </a:xfrm>
            <a:prstGeom prst="rect">
              <a:avLst/>
            </a:prstGeom>
            <a:noFill/>
          </p:spPr>
          <p:txBody>
            <a:bodyPr wrap="square" rtlCol="0">
              <a:spAutoFit/>
            </a:bodyPr>
            <a:lstStyle/>
            <a:p>
              <a:r>
                <a:rPr lang="en-US" sz="1200" b="1" dirty="0">
                  <a:solidFill>
                    <a:schemeClr val="tx1"/>
                  </a:solidFill>
                </a:rPr>
                <a:t>Refine process requirements</a:t>
              </a:r>
            </a:p>
          </p:txBody>
        </p:sp>
      </p:grpSp>
      <p:sp>
        <p:nvSpPr>
          <p:cNvPr id="7" name="Isosceles Triangle 6">
            <a:extLst>
              <a:ext uri="{FF2B5EF4-FFF2-40B4-BE49-F238E27FC236}">
                <a16:creationId xmlns:a16="http://schemas.microsoft.com/office/drawing/2014/main" id="{A6CAC79E-A374-5350-3ECD-19718289FA7D}"/>
              </a:ext>
            </a:extLst>
          </p:cNvPr>
          <p:cNvSpPr/>
          <p:nvPr/>
        </p:nvSpPr>
        <p:spPr>
          <a:xfrm rot="5400000">
            <a:off x="1118517"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5E71D2-428F-1F3A-BFC5-EE391E3FCB57}"/>
              </a:ext>
            </a:extLst>
          </p:cNvPr>
          <p:cNvGrpSpPr/>
          <p:nvPr/>
        </p:nvGrpSpPr>
        <p:grpSpPr>
          <a:xfrm>
            <a:off x="89028" y="2578676"/>
            <a:ext cx="1404000" cy="3074390"/>
            <a:chOff x="332642" y="2517489"/>
            <a:chExt cx="1188000" cy="3527847"/>
          </a:xfrm>
        </p:grpSpPr>
        <p:sp>
          <p:nvSpPr>
            <p:cNvPr id="32" name="Rectangle 31">
              <a:extLst>
                <a:ext uri="{FF2B5EF4-FFF2-40B4-BE49-F238E27FC236}">
                  <a16:creationId xmlns:a16="http://schemas.microsoft.com/office/drawing/2014/main" id="{5AA98D77-8BB8-42D6-4863-E785C8EEDDE5}"/>
                </a:ext>
              </a:extLst>
            </p:cNvPr>
            <p:cNvSpPr/>
            <p:nvPr/>
          </p:nvSpPr>
          <p:spPr>
            <a:xfrm>
              <a:off x="332642" y="2517489"/>
              <a:ext cx="1188000" cy="413098"/>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DISCOVERY*</a:t>
              </a:r>
            </a:p>
          </p:txBody>
        </p:sp>
        <p:sp>
          <p:nvSpPr>
            <p:cNvPr id="9" name="Rectangle 8">
              <a:extLst>
                <a:ext uri="{FF2B5EF4-FFF2-40B4-BE49-F238E27FC236}">
                  <a16:creationId xmlns:a16="http://schemas.microsoft.com/office/drawing/2014/main" id="{FD3E3A6E-20B8-9DE3-9C99-B1B3591D0E6C}"/>
                </a:ext>
              </a:extLst>
            </p:cNvPr>
            <p:cNvSpPr/>
            <p:nvPr/>
          </p:nvSpPr>
          <p:spPr>
            <a:xfrm>
              <a:off x="332642" y="2956393"/>
              <a:ext cx="1188000" cy="30889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Produces ARIF’s inputs:</a:t>
              </a:r>
            </a:p>
            <a:p>
              <a:pPr marL="171450" indent="-171450">
                <a:buFont typeface="Arial" panose="020B0604020202020204" pitchFamily="34" charset="0"/>
                <a:buChar char="•"/>
              </a:pPr>
              <a:r>
                <a:rPr lang="en-US" sz="1000" dirty="0">
                  <a:solidFill>
                    <a:schemeClr val="tx1"/>
                  </a:solidFill>
                </a:rPr>
                <a:t>User personas</a:t>
              </a:r>
            </a:p>
            <a:p>
              <a:pPr marL="171450" indent="-171450">
                <a:buFont typeface="Arial" panose="020B0604020202020204" pitchFamily="34" charset="0"/>
                <a:buChar char="•"/>
              </a:pPr>
              <a:r>
                <a:rPr lang="en-US" sz="1000" dirty="0">
                  <a:solidFill>
                    <a:schemeClr val="tx1"/>
                  </a:solidFill>
                </a:rPr>
                <a:t>User journeys</a:t>
              </a:r>
            </a:p>
            <a:p>
              <a:pPr marL="171450" indent="-171450">
                <a:buFont typeface="Arial" panose="020B0604020202020204" pitchFamily="34" charset="0"/>
                <a:buChar char="•"/>
              </a:pPr>
              <a:r>
                <a:rPr lang="en-US" sz="1000" dirty="0">
                  <a:solidFill>
                    <a:schemeClr val="tx1"/>
                  </a:solidFill>
                </a:rPr>
                <a:t>List of potential AR use cases to be validated using ARIF</a:t>
              </a:r>
            </a:p>
            <a:p>
              <a:pPr marL="171450" indent="-171450">
                <a:buFont typeface="Arial" panose="020B0604020202020204" pitchFamily="34" charset="0"/>
                <a:buChar char="•"/>
              </a:pPr>
              <a:r>
                <a:rPr lang="en-US" sz="1000" dirty="0">
                  <a:solidFill>
                    <a:schemeClr val="tx1"/>
                  </a:solidFill>
                </a:rPr>
                <a:t>Preliminary process requirements (i.e., use case requirements): incl. ergonomics, health and safety standards, privacy and data protection</a:t>
              </a:r>
            </a:p>
            <a:p>
              <a:pPr marL="171450" indent="-171450">
                <a:buFont typeface="Arial" panose="020B0604020202020204" pitchFamily="34" charset="0"/>
                <a:buChar char="•"/>
              </a:pPr>
              <a:r>
                <a:rPr lang="en-US" sz="1000" dirty="0">
                  <a:solidFill>
                    <a:schemeClr val="tx1"/>
                  </a:solidFill>
                </a:rPr>
                <a:t>Risk assessment: (non)-psychological risks</a:t>
              </a:r>
            </a:p>
          </p:txBody>
        </p:sp>
      </p:grpSp>
      <p:grpSp>
        <p:nvGrpSpPr>
          <p:cNvPr id="11" name="Group 10">
            <a:extLst>
              <a:ext uri="{FF2B5EF4-FFF2-40B4-BE49-F238E27FC236}">
                <a16:creationId xmlns:a16="http://schemas.microsoft.com/office/drawing/2014/main" id="{5C6614CF-7D8B-22FA-B926-B43816A774CE}"/>
              </a:ext>
            </a:extLst>
          </p:cNvPr>
          <p:cNvGrpSpPr/>
          <p:nvPr/>
        </p:nvGrpSpPr>
        <p:grpSpPr>
          <a:xfrm>
            <a:off x="10679789" y="2790172"/>
            <a:ext cx="1404000" cy="2651398"/>
            <a:chOff x="332642" y="2290044"/>
            <a:chExt cx="1188000" cy="4747510"/>
          </a:xfrm>
        </p:grpSpPr>
        <p:sp>
          <p:nvSpPr>
            <p:cNvPr id="13" name="Rectangle 12">
              <a:extLst>
                <a:ext uri="{FF2B5EF4-FFF2-40B4-BE49-F238E27FC236}">
                  <a16:creationId xmlns:a16="http://schemas.microsoft.com/office/drawing/2014/main" id="{B6AEF52E-1C86-D082-D9A5-59EC6B9B62FD}"/>
                </a:ext>
              </a:extLst>
            </p:cNvPr>
            <p:cNvSpPr/>
            <p:nvPr/>
          </p:nvSpPr>
          <p:spPr>
            <a:xfrm>
              <a:off x="332642" y="2290044"/>
              <a:ext cx="1188000" cy="644605"/>
            </a:xfrm>
            <a:prstGeom prst="rect">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AGILE*:</a:t>
              </a:r>
            </a:p>
            <a:p>
              <a:pPr algn="ctr"/>
              <a:r>
                <a:rPr lang="en-US" sz="550" dirty="0"/>
                <a:t>DESIGN &gt; DEVELOP &gt; DEPLOY &gt; VALIDATE</a:t>
              </a:r>
            </a:p>
          </p:txBody>
        </p:sp>
        <p:sp>
          <p:nvSpPr>
            <p:cNvPr id="14" name="Rectangle 13">
              <a:extLst>
                <a:ext uri="{FF2B5EF4-FFF2-40B4-BE49-F238E27FC236}">
                  <a16:creationId xmlns:a16="http://schemas.microsoft.com/office/drawing/2014/main" id="{DD572807-9D51-5B17-956E-6420D0601ECF}"/>
                </a:ext>
              </a:extLst>
            </p:cNvPr>
            <p:cNvSpPr/>
            <p:nvPr/>
          </p:nvSpPr>
          <p:spPr>
            <a:xfrm>
              <a:off x="332642" y="2968184"/>
              <a:ext cx="1188000" cy="40693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Receives ARIF’s outputs:</a:t>
              </a:r>
            </a:p>
            <a:p>
              <a:pPr marL="171450" indent="-171450">
                <a:buFont typeface="Arial" panose="020B0604020202020204" pitchFamily="34" charset="0"/>
                <a:buChar char="•"/>
              </a:pPr>
              <a:r>
                <a:rPr lang="en-US" sz="1000" dirty="0">
                  <a:solidFill>
                    <a:schemeClr val="tx1"/>
                  </a:solidFill>
                </a:rPr>
                <a:t>Validation if AR is suitable for target use cases</a:t>
              </a:r>
            </a:p>
            <a:p>
              <a:pPr marL="171450" indent="-171450">
                <a:buFont typeface="Arial" panose="020B0604020202020204" pitchFamily="34" charset="0"/>
                <a:buChar char="•"/>
              </a:pPr>
              <a:r>
                <a:rPr lang="en-US" sz="1000" dirty="0">
                  <a:solidFill>
                    <a:schemeClr val="tx1"/>
                  </a:solidFill>
                </a:rPr>
                <a:t>If yes, AR platform selection, AR development tools selection, refined process requirements, and a high-level roadmap of prioritized AR use cases</a:t>
              </a:r>
            </a:p>
          </p:txBody>
        </p:sp>
      </p:grpSp>
      <p:sp>
        <p:nvSpPr>
          <p:cNvPr id="15" name="TextBox 14">
            <a:extLst>
              <a:ext uri="{FF2B5EF4-FFF2-40B4-BE49-F238E27FC236}">
                <a16:creationId xmlns:a16="http://schemas.microsoft.com/office/drawing/2014/main" id="{359E4D2B-8649-F786-D546-A2D9CD0B8F27}"/>
              </a:ext>
            </a:extLst>
          </p:cNvPr>
          <p:cNvSpPr txBox="1"/>
          <p:nvPr/>
        </p:nvSpPr>
        <p:spPr>
          <a:xfrm>
            <a:off x="32322" y="5663206"/>
            <a:ext cx="1572590" cy="369332"/>
          </a:xfrm>
          <a:prstGeom prst="rect">
            <a:avLst/>
          </a:prstGeom>
          <a:noFill/>
        </p:spPr>
        <p:txBody>
          <a:bodyPr wrap="square" rtlCol="0">
            <a:spAutoFit/>
          </a:bodyPr>
          <a:lstStyle/>
          <a:p>
            <a:r>
              <a:rPr lang="en-US" sz="900" i="1" dirty="0"/>
              <a:t>* Accenture’s existing frameworks</a:t>
            </a:r>
          </a:p>
        </p:txBody>
      </p:sp>
      <p:sp>
        <p:nvSpPr>
          <p:cNvPr id="22" name="Isosceles Triangle 21">
            <a:extLst>
              <a:ext uri="{FF2B5EF4-FFF2-40B4-BE49-F238E27FC236}">
                <a16:creationId xmlns:a16="http://schemas.microsoft.com/office/drawing/2014/main" id="{067387DD-3940-3601-64C2-E3D5647D566C}"/>
              </a:ext>
            </a:extLst>
          </p:cNvPr>
          <p:cNvSpPr/>
          <p:nvPr/>
        </p:nvSpPr>
        <p:spPr>
          <a:xfrm rot="5400000">
            <a:off x="10078331" y="4043871"/>
            <a:ext cx="982631" cy="144000"/>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4866717" cy="523220"/>
            </a:xfrm>
            <a:prstGeom prst="rect">
              <a:avLst/>
            </a:prstGeom>
            <a:noFill/>
          </p:spPr>
          <p:txBody>
            <a:bodyPr wrap="none" rtlCol="0">
              <a:spAutoFit/>
            </a:bodyPr>
            <a:lstStyle/>
            <a:p>
              <a:r>
                <a:rPr lang="en-US" sz="2800" b="1" dirty="0">
                  <a:solidFill>
                    <a:srgbClr val="A100FF"/>
                  </a:solidFill>
                </a:rPr>
                <a:t>AR Implementation Framework</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Implementation Framework</a:t>
                </a:r>
              </a:p>
            </p:txBody>
          </p:sp>
        </p:grpSp>
      </p:grpSp>
      <p:sp>
        <p:nvSpPr>
          <p:cNvPr id="59" name="TextBox 58">
            <a:extLst>
              <a:ext uri="{FF2B5EF4-FFF2-40B4-BE49-F238E27FC236}">
                <a16:creationId xmlns:a16="http://schemas.microsoft.com/office/drawing/2014/main" id="{F498D974-40AA-213F-35CB-542F84B93E84}"/>
              </a:ext>
            </a:extLst>
          </p:cNvPr>
          <p:cNvSpPr txBox="1"/>
          <p:nvPr/>
        </p:nvSpPr>
        <p:spPr>
          <a:xfrm>
            <a:off x="1629536" y="6590560"/>
            <a:ext cx="3024000" cy="230832"/>
          </a:xfrm>
          <a:prstGeom prst="rect">
            <a:avLst/>
          </a:prstGeom>
          <a:noFill/>
        </p:spPr>
        <p:txBody>
          <a:bodyPr wrap="square" rtlCol="0">
            <a:spAutoFit/>
          </a:bodyPr>
          <a:lstStyle/>
          <a:p>
            <a:r>
              <a:rPr lang="en-US" sz="900" i="1" dirty="0"/>
              <a:t>** Supplemented with Definition Tables + Decision Matrices</a:t>
            </a:r>
          </a:p>
        </p:txBody>
      </p:sp>
      <p:sp>
        <p:nvSpPr>
          <p:cNvPr id="60" name="TextBox 59">
            <a:extLst>
              <a:ext uri="{FF2B5EF4-FFF2-40B4-BE49-F238E27FC236}">
                <a16:creationId xmlns:a16="http://schemas.microsoft.com/office/drawing/2014/main" id="{7FBB953B-DB00-0A19-3808-CDE7ECA1DE99}"/>
              </a:ext>
            </a:extLst>
          </p:cNvPr>
          <p:cNvSpPr txBox="1"/>
          <p:nvPr/>
        </p:nvSpPr>
        <p:spPr>
          <a:xfrm rot="16200000">
            <a:off x="1554915" y="1435545"/>
            <a:ext cx="684000" cy="215444"/>
          </a:xfrm>
          <a:prstGeom prst="rect">
            <a:avLst/>
          </a:prstGeom>
          <a:noFill/>
        </p:spPr>
        <p:txBody>
          <a:bodyPr wrap="square" rtlCol="0">
            <a:spAutoFit/>
          </a:bodyPr>
          <a:lstStyle/>
          <a:p>
            <a:r>
              <a:rPr lang="en-US" sz="800" b="1" dirty="0"/>
              <a:t>ACTIVITY</a:t>
            </a:r>
          </a:p>
        </p:txBody>
      </p:sp>
      <p:grpSp>
        <p:nvGrpSpPr>
          <p:cNvPr id="65" name="Group 64">
            <a:extLst>
              <a:ext uri="{FF2B5EF4-FFF2-40B4-BE49-F238E27FC236}">
                <a16:creationId xmlns:a16="http://schemas.microsoft.com/office/drawing/2014/main" id="{274BE8D1-48B5-7562-FC43-6AEFE60B748C}"/>
              </a:ext>
            </a:extLst>
          </p:cNvPr>
          <p:cNvGrpSpPr/>
          <p:nvPr/>
        </p:nvGrpSpPr>
        <p:grpSpPr>
          <a:xfrm>
            <a:off x="1794908" y="1880808"/>
            <a:ext cx="2131020" cy="4596191"/>
            <a:chOff x="1794908" y="1880808"/>
            <a:chExt cx="2131020" cy="4596191"/>
          </a:xfrm>
        </p:grpSpPr>
        <p:sp>
          <p:nvSpPr>
            <p:cNvPr id="63" name="Rectangle 62">
              <a:extLst>
                <a:ext uri="{FF2B5EF4-FFF2-40B4-BE49-F238E27FC236}">
                  <a16:creationId xmlns:a16="http://schemas.microsoft.com/office/drawing/2014/main" id="{314A3CCD-FE35-10B4-D004-18A72184FACD}"/>
                </a:ext>
              </a:extLst>
            </p:cNvPr>
            <p:cNvSpPr/>
            <p:nvPr/>
          </p:nvSpPr>
          <p:spPr>
            <a:xfrm>
              <a:off x="2017928" y="1883006"/>
              <a:ext cx="1908000" cy="459399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Characteristics which make a process ideal for AR:</a:t>
              </a:r>
            </a:p>
            <a:p>
              <a:pPr marR="0" lvl="0" algn="l" defTabSz="914400" rtl="0" eaLnBrk="1" fontAlgn="auto" latinLnBrk="0" hangingPunct="1">
                <a:lnSpc>
                  <a:spcPct val="100000"/>
                </a:lnSpc>
                <a:spcBef>
                  <a:spcPts val="0"/>
                </a:spcBef>
                <a:spcAft>
                  <a:spcPts val="0"/>
                </a:spcAft>
                <a:buClrTx/>
                <a:buSzTx/>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1. Location-based 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AR-guided work</a:t>
              </a:r>
              <a:r>
                <a:rPr lang="en-US" sz="1000" dirty="0">
                  <a:solidFill>
                    <a:prstClr val="black"/>
                  </a:solidFill>
                  <a:latin typeface="Calibri" panose="020F0502020204030204"/>
                </a:rPr>
                <a:t> instructions anchored to a machine, AR dashboard for machine status monitoring</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2. Hard-to-simulate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a:t>
              </a:r>
              <a:r>
                <a:rPr lang="en-US" sz="1000" dirty="0">
                  <a:solidFill>
                    <a:prstClr val="black"/>
                  </a:solidFill>
                  <a:latin typeface="Calibri" panose="020F0502020204030204"/>
                </a:rPr>
                <a:t>3D </a:t>
              </a:r>
              <a:r>
                <a:rPr kumimoji="0" lang="en-US" sz="1000" b="0" i="0" u="none" strike="noStrike" kern="1200" cap="none" spc="0" normalizeH="0" baseline="0" noProof="0" dirty="0">
                  <a:ln>
                    <a:noFill/>
                  </a:ln>
                  <a:solidFill>
                    <a:prstClr val="black"/>
                  </a:solidFill>
                  <a:effectLst/>
                  <a:uLnTx/>
                  <a:uFillTx/>
                  <a:latin typeface="Calibri" panose="020F0502020204030204"/>
                </a:rPr>
                <a:t>patient anatomy for pre-surgical planning, 3D mesh of crime scene, virtual product prototyping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3. Hands-free access to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rPr>
                <a:t>E.g., surgeons viewing patient data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4. Remote assist</a:t>
              </a:r>
            </a:p>
            <a:p>
              <a:pPr>
                <a:defRPr/>
              </a:pPr>
              <a:r>
                <a:rPr lang="en-US" sz="1000" dirty="0">
                  <a:solidFill>
                    <a:prstClr val="black"/>
                  </a:solidFill>
                </a:rPr>
                <a:t>E.g., Remote workers visually guide and collaborate with local workers without geographical constraints.</a:t>
              </a:r>
            </a:p>
            <a:p>
              <a:pPr lvl="0">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rPr>
                <a:t>5. Navigation</a:t>
              </a:r>
            </a:p>
            <a:p>
              <a:pPr lvl="0">
                <a:defRPr/>
              </a:pPr>
              <a:r>
                <a:rPr lang="en-US" sz="1000" dirty="0">
                  <a:solidFill>
                    <a:prstClr val="black"/>
                  </a:solidFill>
                </a:rPr>
                <a:t>E.g., AR-guided emergency &amp; rescue</a:t>
              </a: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ndParaRPr>
            </a:p>
            <a:p>
              <a:pPr algn="ctr"/>
              <a:endParaRPr lang="en-US" sz="1000" dirty="0"/>
            </a:p>
          </p:txBody>
        </p:sp>
        <p:grpSp>
          <p:nvGrpSpPr>
            <p:cNvPr id="64" name="Group 63">
              <a:extLst>
                <a:ext uri="{FF2B5EF4-FFF2-40B4-BE49-F238E27FC236}">
                  <a16:creationId xmlns:a16="http://schemas.microsoft.com/office/drawing/2014/main" id="{47F4AC70-E0EA-EB26-F786-4A4F55881639}"/>
                </a:ext>
              </a:extLst>
            </p:cNvPr>
            <p:cNvGrpSpPr/>
            <p:nvPr/>
          </p:nvGrpSpPr>
          <p:grpSpPr>
            <a:xfrm>
              <a:off x="1794908" y="1880808"/>
              <a:ext cx="216000" cy="4593600"/>
              <a:chOff x="1794908" y="1880808"/>
              <a:chExt cx="216000" cy="4593600"/>
            </a:xfrm>
          </p:grpSpPr>
          <p:sp>
            <p:nvSpPr>
              <p:cNvPr id="58" name="Rectangle 57">
                <a:extLst>
                  <a:ext uri="{FF2B5EF4-FFF2-40B4-BE49-F238E27FC236}">
                    <a16:creationId xmlns:a16="http://schemas.microsoft.com/office/drawing/2014/main" id="{0BBFAE2C-5EC5-8143-4673-E5AB161CE48D}"/>
                  </a:ext>
                </a:extLst>
              </p:cNvPr>
              <p:cNvSpPr/>
              <p:nvPr/>
            </p:nvSpPr>
            <p:spPr>
              <a:xfrm rot="16200000">
                <a:off x="-409188" y="4085434"/>
                <a:ext cx="45936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b="1" dirty="0">
                  <a:solidFill>
                    <a:schemeClr val="tx1"/>
                  </a:solidFill>
                </a:endParaRPr>
              </a:p>
            </p:txBody>
          </p:sp>
          <p:sp>
            <p:nvSpPr>
              <p:cNvPr id="61" name="TextBox 60">
                <a:extLst>
                  <a:ext uri="{FF2B5EF4-FFF2-40B4-BE49-F238E27FC236}">
                    <a16:creationId xmlns:a16="http://schemas.microsoft.com/office/drawing/2014/main" id="{67958678-7231-126E-9B02-FA45DA4D7606}"/>
                  </a:ext>
                </a:extLst>
              </p:cNvPr>
              <p:cNvSpPr txBox="1"/>
              <p:nvPr/>
            </p:nvSpPr>
            <p:spPr>
              <a:xfrm rot="16200000">
                <a:off x="1290908" y="3864290"/>
                <a:ext cx="1224000" cy="216000"/>
              </a:xfrm>
              <a:prstGeom prst="rect">
                <a:avLst/>
              </a:prstGeom>
              <a:noFill/>
            </p:spPr>
            <p:txBody>
              <a:bodyPr wrap="square" rtlCol="0">
                <a:spAutoFit/>
              </a:bodyPr>
              <a:lstStyle/>
              <a:p>
                <a:r>
                  <a:rPr lang="en-US" sz="800" b="1" dirty="0"/>
                  <a:t>ACTIVITY GUIDANCE</a:t>
                </a:r>
              </a:p>
            </p:txBody>
          </p:sp>
        </p:grpSp>
      </p:grpSp>
    </p:spTree>
    <p:extLst>
      <p:ext uri="{BB962C8B-B14F-4D97-AF65-F5344CB8AC3E}">
        <p14:creationId xmlns:p14="http://schemas.microsoft.com/office/powerpoint/2010/main" val="38648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4"/>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2398670" cy="523220"/>
            </a:xfrm>
            <a:prstGeom prst="rect">
              <a:avLst/>
            </a:prstGeom>
            <a:noFill/>
          </p:spPr>
          <p:txBody>
            <a:bodyPr wrap="none" rtlCol="0">
              <a:spAutoFit/>
            </a:bodyPr>
            <a:lstStyle/>
            <a:p>
              <a:r>
                <a:rPr lang="en-US" sz="2800" b="1" dirty="0">
                  <a:solidFill>
                    <a:srgbClr val="A100FF"/>
                  </a:solidFill>
                </a:rPr>
                <a:t>Key Takeaways</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
        <p:nvSpPr>
          <p:cNvPr id="2" name="TextBox 1">
            <a:extLst>
              <a:ext uri="{FF2B5EF4-FFF2-40B4-BE49-F238E27FC236}">
                <a16:creationId xmlns:a16="http://schemas.microsoft.com/office/drawing/2014/main" id="{3D88BD99-1294-B89D-03A2-7CC1EB51BA54}"/>
              </a:ext>
            </a:extLst>
          </p:cNvPr>
          <p:cNvSpPr txBox="1"/>
          <p:nvPr/>
        </p:nvSpPr>
        <p:spPr>
          <a:xfrm>
            <a:off x="962764" y="1195532"/>
            <a:ext cx="8441459" cy="3170099"/>
          </a:xfrm>
          <a:prstGeom prst="rect">
            <a:avLst/>
          </a:prstGeom>
          <a:noFill/>
        </p:spPr>
        <p:txBody>
          <a:bodyPr wrap="square" rtlCol="0">
            <a:spAutoFit/>
          </a:bodyPr>
          <a:lstStyle/>
          <a:p>
            <a:r>
              <a:rPr lang="en-US" sz="2800" b="1" dirty="0"/>
              <a:t>AR by itself = cool…</a:t>
            </a:r>
          </a:p>
          <a:p>
            <a:r>
              <a:rPr lang="en-US" dirty="0"/>
              <a:t>But AR when combined with the right technologies for the right use cases = superpower.</a:t>
            </a:r>
          </a:p>
          <a:p>
            <a:endParaRPr lang="en-US" dirty="0"/>
          </a:p>
          <a:p>
            <a:r>
              <a:rPr lang="en-US" sz="2800" b="1" dirty="0"/>
              <a:t>First times are beautiful. So are second’s and third’s.</a:t>
            </a:r>
            <a:r>
              <a:rPr lang="en-US" b="1" dirty="0"/>
              <a:t> </a:t>
            </a:r>
          </a:p>
          <a:p>
            <a:r>
              <a:rPr lang="en-US" dirty="0"/>
              <a:t>AR as uncharted territory.</a:t>
            </a:r>
          </a:p>
          <a:p>
            <a:r>
              <a:rPr lang="en-US" dirty="0"/>
              <a:t>Transitioning from GCP to AWS.</a:t>
            </a:r>
          </a:p>
          <a:p>
            <a:r>
              <a:rPr lang="en-US" dirty="0"/>
              <a:t>First time setting up CI/CD + </a:t>
            </a:r>
            <a:r>
              <a:rPr lang="en-US" dirty="0" err="1"/>
              <a:t>IaC</a:t>
            </a:r>
            <a:r>
              <a:rPr lang="en-US"/>
              <a:t> templates.</a:t>
            </a:r>
            <a:endParaRPr lang="en-US" dirty="0"/>
          </a:p>
          <a:p>
            <a:r>
              <a:rPr lang="en-US" dirty="0"/>
              <a:t>There are always better ways to do things. </a:t>
            </a:r>
          </a:p>
          <a:p>
            <a:endParaRPr lang="en-US" dirty="0"/>
          </a:p>
          <a:p>
            <a:endParaRPr lang="en-US" dirty="0"/>
          </a:p>
        </p:txBody>
      </p:sp>
      <p:pic>
        <p:nvPicPr>
          <p:cNvPr id="3074" name="Picture 2" descr="Thank You Gif - IceGif">
            <a:extLst>
              <a:ext uri="{FF2B5EF4-FFF2-40B4-BE49-F238E27FC236}">
                <a16:creationId xmlns:a16="http://schemas.microsoft.com/office/drawing/2014/main" id="{FD8F42FB-FC0B-1C49-B383-A4F457017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62" y="4063256"/>
            <a:ext cx="3671568" cy="241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5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10211642" cy="523220"/>
          </a:xfrm>
          <a:prstGeom prst="rect">
            <a:avLst/>
          </a:prstGeom>
          <a:noFill/>
        </p:spPr>
        <p:txBody>
          <a:bodyPr wrap="none" rtlCol="0">
            <a:spAutoFit/>
          </a:bodyPr>
          <a:lstStyle/>
          <a:p>
            <a:r>
              <a:rPr lang="en-US" sz="2800" b="1" dirty="0">
                <a:solidFill>
                  <a:srgbClr val="A100FF"/>
                </a:solidFill>
              </a:rPr>
              <a:t>Appendix: Definition Table of Characteristics of Ideal Process for AR</a:t>
            </a:r>
          </a:p>
        </p:txBody>
      </p:sp>
      <p:graphicFrame>
        <p:nvGraphicFramePr>
          <p:cNvPr id="6" name="Table 6">
            <a:extLst>
              <a:ext uri="{FF2B5EF4-FFF2-40B4-BE49-F238E27FC236}">
                <a16:creationId xmlns:a16="http://schemas.microsoft.com/office/drawing/2014/main" id="{92F917DD-F815-9ACA-0686-316862635B7F}"/>
              </a:ext>
            </a:extLst>
          </p:cNvPr>
          <p:cNvGraphicFramePr>
            <a:graphicFrameLocks noGrp="1"/>
          </p:cNvGraphicFramePr>
          <p:nvPr>
            <p:extLst>
              <p:ext uri="{D42A27DB-BD31-4B8C-83A1-F6EECF244321}">
                <p14:modId xmlns:p14="http://schemas.microsoft.com/office/powerpoint/2010/main" val="3491114951"/>
              </p:ext>
            </p:extLst>
          </p:nvPr>
        </p:nvGraphicFramePr>
        <p:xfrm>
          <a:off x="203200" y="546100"/>
          <a:ext cx="11741150" cy="5948680"/>
        </p:xfrm>
        <a:graphic>
          <a:graphicData uri="http://schemas.openxmlformats.org/drawingml/2006/table">
            <a:tbl>
              <a:tblPr firstRow="1" bandRow="1">
                <a:tableStyleId>{5940675A-B579-460E-94D1-54222C63F5DA}</a:tableStyleId>
              </a:tblPr>
              <a:tblGrid>
                <a:gridCol w="311548">
                  <a:extLst>
                    <a:ext uri="{9D8B030D-6E8A-4147-A177-3AD203B41FA5}">
                      <a16:colId xmlns:a16="http://schemas.microsoft.com/office/drawing/2014/main" val="1346499557"/>
                    </a:ext>
                  </a:extLst>
                </a:gridCol>
                <a:gridCol w="1649388">
                  <a:extLst>
                    <a:ext uri="{9D8B030D-6E8A-4147-A177-3AD203B41FA5}">
                      <a16:colId xmlns:a16="http://schemas.microsoft.com/office/drawing/2014/main" val="970833847"/>
                    </a:ext>
                  </a:extLst>
                </a:gridCol>
                <a:gridCol w="9780214">
                  <a:extLst>
                    <a:ext uri="{9D8B030D-6E8A-4147-A177-3AD203B41FA5}">
                      <a16:colId xmlns:a16="http://schemas.microsoft.com/office/drawing/2014/main" val="2062255245"/>
                    </a:ext>
                  </a:extLst>
                </a:gridCol>
              </a:tblGrid>
              <a:tr h="370840">
                <a:tc>
                  <a:txBody>
                    <a:bodyPr/>
                    <a:lstStyle/>
                    <a:p>
                      <a:r>
                        <a:rPr lang="en-US" sz="1200" dirty="0">
                          <a:solidFill>
                            <a:schemeClr val="bg1"/>
                          </a:solidFill>
                        </a:rPr>
                        <a:t>#</a:t>
                      </a:r>
                    </a:p>
                  </a:txBody>
                  <a:tcPr>
                    <a:solidFill>
                      <a:srgbClr val="A100FF"/>
                    </a:solidFill>
                  </a:tcPr>
                </a:tc>
                <a:tc>
                  <a:txBody>
                    <a:bodyPr/>
                    <a:lstStyle/>
                    <a:p>
                      <a:r>
                        <a:rPr lang="en-US" sz="1200" dirty="0">
                          <a:solidFill>
                            <a:schemeClr val="bg1"/>
                          </a:solidFill>
                        </a:rPr>
                        <a:t>Process Characteristic</a:t>
                      </a:r>
                    </a:p>
                  </a:txBody>
                  <a:tcPr>
                    <a:solidFill>
                      <a:srgbClr val="A100FF"/>
                    </a:solidFill>
                  </a:tcPr>
                </a:tc>
                <a:tc>
                  <a:txBody>
                    <a:bodyPr/>
                    <a:lstStyle/>
                    <a:p>
                      <a:r>
                        <a:rPr lang="en-US" sz="1200" dirty="0">
                          <a:solidFill>
                            <a:schemeClr val="bg1"/>
                          </a:solidFill>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t>1</a:t>
                      </a:r>
                    </a:p>
                  </a:txBody>
                  <a:tcPr/>
                </a:tc>
                <a:tc>
                  <a:txBody>
                    <a:bodyPr/>
                    <a:lstStyle/>
                    <a:p>
                      <a:r>
                        <a:rPr lang="en-US" sz="1200" dirty="0"/>
                        <a:t>Location-based context</a:t>
                      </a:r>
                    </a:p>
                  </a:txBody>
                  <a:tcPr/>
                </a:tc>
                <a:tc>
                  <a:txBody>
                    <a:bodyPr/>
                    <a:lstStyle/>
                    <a:p>
                      <a:r>
                        <a:rPr lang="en-US" sz="1200" dirty="0"/>
                        <a:t>A process is ideal for AR when worker productivity is improved when provided location-based context i.e., (real-time) information as anchored to a physical object or environment.</a:t>
                      </a:r>
                    </a:p>
                    <a:p>
                      <a:endParaRPr lang="en-US" sz="1200" dirty="0"/>
                    </a:p>
                    <a:p>
                      <a:r>
                        <a:rPr lang="en-US" sz="1200" dirty="0"/>
                        <a:t>For example, a shopfloor manager can view an AR dashboard with real-time sensor data as anchored to a physical equipment to quickly inspect the current status of the equipment. Another example is an AR-guided work instructions anchored to a physical machine which allows workers to approach the machine and access the work instructions on demand as the worker carry out a complex task (</a:t>
                      </a:r>
                      <a:r>
                        <a:rPr lang="en-US" sz="1200" dirty="0">
                          <a:hlinkClick r:id="rId2"/>
                        </a:rPr>
                        <a:t>video</a:t>
                      </a:r>
                      <a:r>
                        <a:rPr lang="en-US" sz="1200" dirty="0"/>
                        <a:t>). </a:t>
                      </a:r>
                    </a:p>
                    <a:p>
                      <a:endParaRPr lang="en-US" sz="1200" dirty="0"/>
                    </a:p>
                  </a:txBody>
                  <a:tcPr/>
                </a:tc>
                <a:extLst>
                  <a:ext uri="{0D108BD9-81ED-4DB2-BD59-A6C34878D82A}">
                    <a16:rowId xmlns:a16="http://schemas.microsoft.com/office/drawing/2014/main" val="402770639"/>
                  </a:ext>
                </a:extLst>
              </a:tr>
              <a:tr h="370840">
                <a:tc>
                  <a:txBody>
                    <a:bodyPr/>
                    <a:lstStyle/>
                    <a:p>
                      <a:r>
                        <a:rPr lang="en-US" sz="1200" dirty="0"/>
                        <a:t>2</a:t>
                      </a:r>
                    </a:p>
                  </a:txBody>
                  <a:tcPr/>
                </a:tc>
                <a:tc>
                  <a:txBody>
                    <a:bodyPr/>
                    <a:lstStyle/>
                    <a:p>
                      <a:r>
                        <a:rPr lang="en-US" sz="1200" dirty="0"/>
                        <a:t>Hard-to-simulate environment</a:t>
                      </a:r>
                    </a:p>
                  </a:txBody>
                  <a:tcPr/>
                </a:tc>
                <a:tc>
                  <a:txBody>
                    <a:bodyPr/>
                    <a:lstStyle/>
                    <a:p>
                      <a:r>
                        <a:rPr lang="en-US" sz="1200" dirty="0"/>
                        <a:t>A process is ideal for AR when worker productivity is improved  when allowed to interact with AR contents which are hard to be simulated otherwise in real life.</a:t>
                      </a:r>
                    </a:p>
                    <a:p>
                      <a:endParaRPr lang="en-US" sz="1200" dirty="0"/>
                    </a:p>
                    <a:p>
                      <a:r>
                        <a:rPr lang="en-US" sz="1200" dirty="0"/>
                        <a:t>For example, instead of relying on 2D medical scan images, surgeons can view a 3D model of a patient anatomy for pre-surgical planning. In this case, patient anatomy is considered a hard-to-simulate environment. Additional examples are AR-enabled product prototyping (experimenting with different design before actual product fabrication), 3D mesh of a crime scene (</a:t>
                      </a:r>
                      <a:r>
                        <a:rPr lang="en-US" sz="1200" dirty="0">
                          <a:hlinkClick r:id="rId3"/>
                        </a:rPr>
                        <a:t>video</a:t>
                      </a:r>
                      <a:r>
                        <a:rPr lang="en-US" sz="1200" dirty="0"/>
                        <a:t>), construction planning (</a:t>
                      </a:r>
                      <a:r>
                        <a:rPr lang="en-US" sz="1200" dirty="0">
                          <a:hlinkClick r:id="rId4"/>
                        </a:rPr>
                        <a:t>video</a:t>
                      </a:r>
                      <a:r>
                        <a:rPr lang="en-US" sz="1200" dirty="0"/>
                        <a:t>), layout planning (</a:t>
                      </a:r>
                      <a:r>
                        <a:rPr lang="en-US" sz="1200" dirty="0">
                          <a:hlinkClick r:id="rId5"/>
                        </a:rPr>
                        <a:t>video</a:t>
                      </a:r>
                      <a:r>
                        <a:rPr lang="en-US" sz="1200" dirty="0"/>
                        <a:t>), and bridge inspection (</a:t>
                      </a:r>
                      <a:r>
                        <a:rPr lang="en-US" sz="1200" dirty="0">
                          <a:hlinkClick r:id="rId6"/>
                        </a:rPr>
                        <a:t>video</a:t>
                      </a:r>
                      <a:r>
                        <a:rPr lang="en-US" sz="1200" dirty="0"/>
                        <a:t>).</a:t>
                      </a:r>
                    </a:p>
                    <a:p>
                      <a:endParaRPr lang="en-US" sz="1200" dirty="0"/>
                    </a:p>
                  </a:txBody>
                  <a:tcPr/>
                </a:tc>
                <a:extLst>
                  <a:ext uri="{0D108BD9-81ED-4DB2-BD59-A6C34878D82A}">
                    <a16:rowId xmlns:a16="http://schemas.microsoft.com/office/drawing/2014/main" val="1031888501"/>
                  </a:ext>
                </a:extLst>
              </a:tr>
              <a:tr h="370840">
                <a:tc>
                  <a:txBody>
                    <a:bodyPr/>
                    <a:lstStyle/>
                    <a:p>
                      <a:r>
                        <a:rPr lang="en-US" sz="1200" dirty="0"/>
                        <a:t>3</a:t>
                      </a:r>
                    </a:p>
                  </a:txBody>
                  <a:tcPr/>
                </a:tc>
                <a:tc>
                  <a:txBody>
                    <a:bodyPr/>
                    <a:lstStyle/>
                    <a:p>
                      <a:r>
                        <a:rPr lang="en-US" sz="1200" dirty="0"/>
                        <a:t>Hands-free access to content</a:t>
                      </a:r>
                    </a:p>
                  </a:txBody>
                  <a:tcPr/>
                </a:tc>
                <a:tc>
                  <a:txBody>
                    <a:bodyPr/>
                    <a:lstStyle/>
                    <a:p>
                      <a:r>
                        <a:rPr lang="en-US" sz="1200" dirty="0"/>
                        <a:t>A process is ideal for AR when worker productivity is improved when provided access to content without having to use their hands.</a:t>
                      </a:r>
                    </a:p>
                    <a:p>
                      <a:endParaRPr lang="en-US" sz="1200" dirty="0"/>
                    </a:p>
                    <a:p>
                      <a:r>
                        <a:rPr lang="en-US" sz="1200" dirty="0"/>
                        <a:t>For example, surgeons can view patient’s medical records during surgeries using voice commands (</a:t>
                      </a:r>
                      <a:r>
                        <a:rPr lang="en-US" sz="1200" dirty="0">
                          <a:hlinkClick r:id="rId7"/>
                        </a:rPr>
                        <a:t>video</a:t>
                      </a:r>
                      <a:r>
                        <a:rPr lang="en-US" sz="1200" dirty="0"/>
                        <a:t>). </a:t>
                      </a:r>
                    </a:p>
                    <a:p>
                      <a:endParaRPr lang="en-US" sz="1200" dirty="0"/>
                    </a:p>
                  </a:txBody>
                  <a:tcPr/>
                </a:tc>
                <a:extLst>
                  <a:ext uri="{0D108BD9-81ED-4DB2-BD59-A6C34878D82A}">
                    <a16:rowId xmlns:a16="http://schemas.microsoft.com/office/drawing/2014/main" val="733785091"/>
                  </a:ext>
                </a:extLst>
              </a:tr>
              <a:tr h="370840">
                <a:tc>
                  <a:txBody>
                    <a:bodyPr/>
                    <a:lstStyle/>
                    <a:p>
                      <a:r>
                        <a:rPr lang="en-US" sz="1200" dirty="0"/>
                        <a:t>4</a:t>
                      </a:r>
                    </a:p>
                  </a:txBody>
                  <a:tcPr/>
                </a:tc>
                <a:tc>
                  <a:txBody>
                    <a:bodyPr/>
                    <a:lstStyle/>
                    <a:p>
                      <a:r>
                        <a:rPr lang="en-US" sz="1200" dirty="0"/>
                        <a:t>Remote assist</a:t>
                      </a:r>
                    </a:p>
                  </a:txBody>
                  <a:tcPr/>
                </a:tc>
                <a:tc>
                  <a:txBody>
                    <a:bodyPr/>
                    <a:lstStyle/>
                    <a:p>
                      <a:r>
                        <a:rPr lang="en-US" sz="1200" dirty="0"/>
                        <a:t>A process is ideal for AR when worker productivity is improved when remote workers can guide and collaborate without geographical constraints.</a:t>
                      </a:r>
                    </a:p>
                    <a:p>
                      <a:endParaRPr lang="en-US" sz="1200" dirty="0"/>
                    </a:p>
                    <a:p>
                      <a:r>
                        <a:rPr lang="en-US" sz="1200" dirty="0"/>
                        <a:t>For example, through live camera streaming, a remote worker can share the same view as the local worker and makes live, virtual annotations on the view to guide the local worker through a task (</a:t>
                      </a:r>
                      <a:r>
                        <a:rPr lang="en-US" sz="1200" dirty="0">
                          <a:hlinkClick r:id="rId8"/>
                        </a:rPr>
                        <a:t>video</a:t>
                      </a:r>
                      <a:r>
                        <a:rPr lang="en-US" sz="1200" dirty="0"/>
                        <a:t>). </a:t>
                      </a:r>
                    </a:p>
                    <a:p>
                      <a:endParaRPr lang="en-US" sz="1200" dirty="0"/>
                    </a:p>
                  </a:txBody>
                  <a:tcPr/>
                </a:tc>
                <a:extLst>
                  <a:ext uri="{0D108BD9-81ED-4DB2-BD59-A6C34878D82A}">
                    <a16:rowId xmlns:a16="http://schemas.microsoft.com/office/drawing/2014/main" val="4288476885"/>
                  </a:ext>
                </a:extLst>
              </a:tr>
              <a:tr h="370840">
                <a:tc>
                  <a:txBody>
                    <a:bodyPr/>
                    <a:lstStyle/>
                    <a:p>
                      <a:r>
                        <a:rPr lang="en-US" sz="1200" dirty="0"/>
                        <a:t>5</a:t>
                      </a:r>
                    </a:p>
                  </a:txBody>
                  <a:tcPr/>
                </a:tc>
                <a:tc>
                  <a:txBody>
                    <a:bodyPr/>
                    <a:lstStyle/>
                    <a:p>
                      <a:r>
                        <a:rPr lang="en-US" sz="1200" dirty="0"/>
                        <a:t>Navigation</a:t>
                      </a:r>
                    </a:p>
                  </a:txBody>
                  <a:tcPr/>
                </a:tc>
                <a:tc>
                  <a:txBody>
                    <a:bodyPr/>
                    <a:lstStyle/>
                    <a:p>
                      <a:r>
                        <a:rPr lang="en-US" sz="1200" dirty="0"/>
                        <a:t>A process is ideal when worker productivity is improved when guided to a target destination by virtual AR contents.</a:t>
                      </a:r>
                    </a:p>
                    <a:p>
                      <a:endParaRPr lang="en-US" sz="1200" dirty="0"/>
                    </a:p>
                    <a:p>
                      <a:r>
                        <a:rPr lang="en-US" sz="1200" dirty="0"/>
                        <a:t>For example, a traveler can be guided to their gate at an unfamiliar airport by following virtual arrows for directions (</a:t>
                      </a:r>
                      <a:r>
                        <a:rPr lang="en-US" sz="1200" dirty="0">
                          <a:hlinkClick r:id="rId9"/>
                        </a:rPr>
                        <a:t>photo</a:t>
                      </a:r>
                      <a:r>
                        <a:rPr lang="en-US" sz="1200" dirty="0"/>
                        <a:t>).</a:t>
                      </a:r>
                    </a:p>
                    <a:p>
                      <a:endParaRPr lang="en-US" sz="1200" dirty="0"/>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105060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27560959"/>
              </p:ext>
            </p:extLst>
          </p:nvPr>
        </p:nvGraphicFramePr>
        <p:xfrm>
          <a:off x="203200" y="546100"/>
          <a:ext cx="11779463" cy="467360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8">
                  <a:txBody>
                    <a:bodyPr/>
                    <a:lstStyle/>
                    <a:p>
                      <a:r>
                        <a:rPr lang="en-US" sz="1200" dirty="0">
                          <a:latin typeface="+mn-lt"/>
                        </a:rPr>
                        <a:t>Usage conditions-specific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Lighting conditions</a:t>
                      </a:r>
                    </a:p>
                  </a:txBody>
                  <a:tcPr/>
                </a:tc>
                <a:tc>
                  <a:txBody>
                    <a:bodyPr/>
                    <a:lstStyle/>
                    <a:p>
                      <a:r>
                        <a:rPr lang="en-US" sz="1200" dirty="0">
                          <a:effectLst/>
                          <a:latin typeface="+mn-lt"/>
                          <a:ea typeface="Arial" panose="020B0604020202020204" pitchFamily="34" charset="0"/>
                        </a:rPr>
                        <a:t>Harsh lighting conditions (too dim or too bright) will require AR platforms whose tracking engine must be robust enough to process live camera feed of degrading quality and detect a marker.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Network connectivity</a:t>
                      </a:r>
                    </a:p>
                  </a:txBody>
                  <a:tcPr/>
                </a:tc>
                <a:tc>
                  <a:txBody>
                    <a:bodyPr/>
                    <a:lstStyle/>
                    <a:p>
                      <a:r>
                        <a:rPr lang="en-US" sz="1200" dirty="0">
                          <a:effectLst/>
                          <a:latin typeface="+mn-lt"/>
                          <a:ea typeface="Arial" panose="020B0604020202020204" pitchFamily="34" charset="0"/>
                        </a:rPr>
                        <a:t>When deployed in environments without stable internet connection like shopfloors, ideal AR platforms are the ones with offline mode support.</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Noise</a:t>
                      </a:r>
                    </a:p>
                  </a:txBody>
                  <a:tcPr/>
                </a:tc>
                <a:tc>
                  <a:txBody>
                    <a:bodyPr/>
                    <a:lstStyle/>
                    <a:p>
                      <a:pPr>
                        <a:lnSpc>
                          <a:spcPct val="115000"/>
                        </a:lnSpc>
                      </a:pPr>
                      <a:r>
                        <a:rPr lang="en-US" sz="1200" dirty="0">
                          <a:effectLst/>
                          <a:latin typeface="+mn-lt"/>
                          <a:ea typeface="Arial" panose="020B0604020202020204" pitchFamily="34" charset="0"/>
                        </a:rPr>
                        <a:t>When deployed in loud environments like shopfloors, ideal AR platforms are those with noise-cancelling microphones.</a:t>
                      </a: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4-7</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Temperature + Humidity + Drop-safe + Water/dust-proof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deployed in rugged conditions, ideal AR platforms are those built for extreme temperature, humidity, drop-safe, waterproof, and dustproof. </a:t>
                      </a:r>
                    </a:p>
                    <a:p>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Health/ safety compliance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use cases will require AR platforms to comply with specific health and safety standards e.g., hardhat integration, medical certifications for clean room usage, eye safety.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Hand usage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Some tasks require users to use both of their hands e.g., surgeons carrying out a surgery (making AR headsets most ideal) while some tasks occupy only one hand, allowing users to use their other hand to hold a mobile device (making it possible to use </a:t>
                      </a:r>
                      <a:r>
                        <a:rPr lang="en-US" sz="1200" kern="1200" dirty="0" err="1">
                          <a:solidFill>
                            <a:schemeClr val="tx1"/>
                          </a:solidFill>
                          <a:effectLst/>
                          <a:latin typeface="+mn-lt"/>
                          <a:ea typeface="+mn-ea"/>
                          <a:cs typeface="+mn-cs"/>
                        </a:rPr>
                        <a:t>webAR</a:t>
                      </a:r>
                      <a:r>
                        <a:rPr lang="en-US" sz="1200" kern="1200" dirty="0">
                          <a:solidFill>
                            <a:schemeClr val="tx1"/>
                          </a:solidFill>
                          <a:effectLst/>
                          <a:latin typeface="+mn-lt"/>
                          <a:ea typeface="+mn-ea"/>
                          <a:cs typeface="+mn-cs"/>
                        </a:rPr>
                        <a:t> or native 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10. User interactions</a:t>
                      </a:r>
                    </a:p>
                  </a:txBody>
                  <a:tcPr/>
                </a:tc>
                <a:tc>
                  <a:txBody>
                    <a:bodyPr/>
                    <a:lstStyle/>
                    <a:p>
                      <a:r>
                        <a:rPr lang="en-US" sz="1200" kern="1200" dirty="0">
                          <a:solidFill>
                            <a:schemeClr val="tx1"/>
                          </a:solidFill>
                          <a:effectLst/>
                          <a:latin typeface="+mn-lt"/>
                          <a:ea typeface="+mn-ea"/>
                          <a:cs typeface="+mn-cs"/>
                        </a:rPr>
                        <a:t>Different AR platforms support different built-in user interactions e.g., voice/ gesture/ gaze controls for an intuitive and enhanced user experience. </a:t>
                      </a:r>
                      <a:endParaRPr lang="en-US" sz="1200" dirty="0">
                        <a:latin typeface="+mn-lt"/>
                      </a:endParaRPr>
                    </a:p>
                  </a:txBody>
                  <a:tcPr/>
                </a:tc>
                <a:extLst>
                  <a:ext uri="{0D108BD9-81ED-4DB2-BD59-A6C34878D82A}">
                    <a16:rowId xmlns:a16="http://schemas.microsoft.com/office/drawing/2014/main" val="3984978969"/>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11. Movement restrictions</a:t>
                      </a:r>
                    </a:p>
                  </a:txBody>
                  <a:tcPr/>
                </a:tc>
                <a:tc>
                  <a:txBody>
                    <a:bodyPr/>
                    <a:lstStyle/>
                    <a:p>
                      <a:r>
                        <a:rPr lang="en-US" sz="1200" dirty="0">
                          <a:effectLst/>
                          <a:latin typeface="+mn-lt"/>
                          <a:ea typeface="Arial" panose="020B0604020202020204" pitchFamily="34" charset="0"/>
                        </a:rPr>
                        <a:t>Some tasks require users to have a full range of movement (e.g., shopfloor operators), making non-tethered AR headsets, </a:t>
                      </a:r>
                      <a:r>
                        <a:rPr lang="en-US" sz="1200" dirty="0" err="1">
                          <a:effectLst/>
                          <a:latin typeface="+mn-lt"/>
                          <a:ea typeface="Arial" panose="020B0604020202020204" pitchFamily="34" charset="0"/>
                        </a:rPr>
                        <a:t>webAR</a:t>
                      </a:r>
                      <a:r>
                        <a:rPr lang="en-US" sz="1200" dirty="0">
                          <a:effectLst/>
                          <a:latin typeface="+mn-lt"/>
                          <a:ea typeface="Arial" panose="020B0604020202020204" pitchFamily="34" charset="0"/>
                        </a:rPr>
                        <a:t>, and native AR ideal options. Some other tasks require only a limited range of movements, making tethered AR headsets an acceptable option in exchange for better tracking and rendering performance and lower latency since the tethered headset usually is connected to a powerful computer.</a:t>
                      </a:r>
                      <a:endParaRPr lang="en-US" sz="1200" dirty="0">
                        <a:latin typeface="+mn-lt"/>
                      </a:endParaRPr>
                    </a:p>
                  </a:txBody>
                  <a:tcPr/>
                </a:tc>
                <a:extLst>
                  <a:ext uri="{0D108BD9-81ED-4DB2-BD59-A6C34878D82A}">
                    <a16:rowId xmlns:a16="http://schemas.microsoft.com/office/drawing/2014/main" val="3494500468"/>
                  </a:ext>
                </a:extLst>
              </a:tr>
            </a:tbl>
          </a:graphicData>
        </a:graphic>
      </p:graphicFrame>
    </p:spTree>
    <p:extLst>
      <p:ext uri="{BB962C8B-B14F-4D97-AF65-F5344CB8AC3E}">
        <p14:creationId xmlns:p14="http://schemas.microsoft.com/office/powerpoint/2010/main" val="21095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652322" cy="523220"/>
          </a:xfrm>
          <a:prstGeom prst="rect">
            <a:avLst/>
          </a:prstGeom>
          <a:noFill/>
        </p:spPr>
        <p:txBody>
          <a:bodyPr wrap="none" rtlCol="0">
            <a:spAutoFit/>
          </a:bodyPr>
          <a:lstStyle/>
          <a:p>
            <a:r>
              <a:rPr lang="en-US" sz="2800" b="1" dirty="0">
                <a:solidFill>
                  <a:srgbClr val="A100FF"/>
                </a:solidFill>
              </a:rPr>
              <a:t>Appendix: Definition Table of AR Platform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4219258191"/>
              </p:ext>
            </p:extLst>
          </p:nvPr>
        </p:nvGraphicFramePr>
        <p:xfrm>
          <a:off x="203200" y="546100"/>
          <a:ext cx="11779463" cy="5593080"/>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11">
                  <a:txBody>
                    <a:bodyPr/>
                    <a:lstStyle/>
                    <a:p>
                      <a:r>
                        <a:rPr lang="en-US" sz="1200" dirty="0">
                          <a:latin typeface="+mn-lt"/>
                        </a:rPr>
                        <a:t>Hardware-specific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Battery life</a:t>
                      </a:r>
                    </a:p>
                  </a:txBody>
                  <a:tcPr/>
                </a:tc>
                <a:tc>
                  <a:txBody>
                    <a:bodyPr/>
                    <a:lstStyle/>
                    <a:p>
                      <a:r>
                        <a:rPr lang="en-US" sz="1200" kern="1200" dirty="0">
                          <a:solidFill>
                            <a:schemeClr val="tx1"/>
                          </a:solidFill>
                          <a:effectLst/>
                          <a:latin typeface="+mn-lt"/>
                          <a:ea typeface="+mn-ea"/>
                          <a:cs typeface="+mn-cs"/>
                        </a:rPr>
                        <a:t>The longer the battery life, the fewer charges are required between usage. </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Device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dirty="0">
                          <a:effectLst/>
                          <a:latin typeface="+mn-lt"/>
                          <a:ea typeface="Arial" panose="020B0604020202020204" pitchFamily="34" charset="0"/>
                        </a:rPr>
                        <a:t>The heavier the device, the more fatigue it causes, especially head fatigue when using AR headsets. </a:t>
                      </a:r>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Field-of-view (</a:t>
                      </a:r>
                      <a:r>
                        <a:rPr lang="en-US" sz="1200" dirty="0" err="1">
                          <a:solidFill>
                            <a:schemeClr val="tx1"/>
                          </a:solidFill>
                          <a:latin typeface="+mn-lt"/>
                          <a:ea typeface="+mn-lt"/>
                          <a:cs typeface="+mn-lt"/>
                        </a:rPr>
                        <a:t>FoV</a:t>
                      </a:r>
                      <a:r>
                        <a:rPr lang="en-US" sz="1200" dirty="0">
                          <a:solidFill>
                            <a:schemeClr val="tx1"/>
                          </a:solidFill>
                          <a:latin typeface="+mn-lt"/>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pPr>
                        <a:lnSpc>
                          <a:spcPct val="115000"/>
                        </a:lnSpc>
                      </a:pPr>
                      <a:r>
                        <a:rPr lang="en-US" sz="1200" kern="1200" dirty="0">
                          <a:solidFill>
                            <a:schemeClr val="tx1"/>
                          </a:solidFill>
                          <a:effectLst/>
                          <a:latin typeface="+mn-lt"/>
                          <a:ea typeface="+mn-ea"/>
                          <a:cs typeface="+mn-cs"/>
                        </a:rPr>
                        <a:t>The wider the </a:t>
                      </a:r>
                      <a:r>
                        <a:rPr lang="en-US" sz="1200" kern="1200" dirty="0" err="1">
                          <a:solidFill>
                            <a:schemeClr val="tx1"/>
                          </a:solidFill>
                          <a:effectLst/>
                          <a:latin typeface="+mn-lt"/>
                          <a:ea typeface="+mn-ea"/>
                          <a:cs typeface="+mn-cs"/>
                        </a:rPr>
                        <a:t>FoV</a:t>
                      </a:r>
                      <a:r>
                        <a:rPr lang="en-US" sz="1200" kern="1200" dirty="0">
                          <a:solidFill>
                            <a:schemeClr val="tx1"/>
                          </a:solidFill>
                          <a:effectLst/>
                          <a:latin typeface="+mn-lt"/>
                          <a:ea typeface="+mn-ea"/>
                          <a:cs typeface="+mn-cs"/>
                        </a:rPr>
                        <a:t>, the bigger virtual contents users can view and the more immersive the AR experience feels. </a:t>
                      </a: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4</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Camera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endParaRPr>
                    </a:p>
                  </a:txBody>
                  <a:tcPr/>
                </a:tc>
                <a:tc>
                  <a:txBody>
                    <a:bodyPr/>
                    <a:lstStyle/>
                    <a:p>
                      <a:r>
                        <a:rPr lang="en-US" sz="1200" kern="1200" dirty="0">
                          <a:solidFill>
                            <a:schemeClr val="tx1"/>
                          </a:solidFill>
                          <a:effectLst/>
                          <a:latin typeface="+mn-lt"/>
                          <a:ea typeface="+mn-ea"/>
                          <a:cs typeface="+mn-cs"/>
                        </a:rPr>
                        <a:t>The higher the camera resolution, the higher quality video the camera can capture. It is valuable, for example, when the live camera is streamed to a remote worker for the use case of AR-guided remote assistance.</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5</a:t>
                      </a:r>
                    </a:p>
                  </a:txBody>
                  <a:tcPr/>
                </a:tc>
                <a:tc vMerge="1">
                  <a:txBody>
                    <a:bodyPr/>
                    <a:lstStyle/>
                    <a:p>
                      <a:endParaRPr lang="en-US" sz="1200" dirty="0">
                        <a:latin typeface="+mn-lt"/>
                      </a:endParaRPr>
                    </a:p>
                  </a:txBody>
                  <a:tcPr/>
                </a:tc>
                <a:tc>
                  <a:txBody>
                    <a:bodyPr/>
                    <a:lstStyle/>
                    <a:p>
                      <a:r>
                        <a:rPr lang="en-US" sz="1200" dirty="0">
                          <a:latin typeface="+mn-lt"/>
                        </a:rPr>
                        <a:t>Display resolution</a:t>
                      </a:r>
                    </a:p>
                  </a:txBody>
                  <a:tcPr/>
                </a:tc>
                <a:tc>
                  <a:txBody>
                    <a:bodyPr/>
                    <a:lstStyle/>
                    <a:p>
                      <a:r>
                        <a:rPr lang="en-US" sz="1200" kern="1200" dirty="0">
                          <a:solidFill>
                            <a:schemeClr val="tx1"/>
                          </a:solidFill>
                          <a:effectLst/>
                          <a:latin typeface="+mn-lt"/>
                          <a:ea typeface="+mn-ea"/>
                          <a:cs typeface="+mn-cs"/>
                        </a:rPr>
                        <a:t>The higher the display resolution, the higher fidelity the virtual contents are. </a:t>
                      </a:r>
                      <a:endParaRPr lang="en-US" sz="1200" dirty="0">
                        <a:latin typeface="+mn-lt"/>
                      </a:endParaRPr>
                    </a:p>
                  </a:txBody>
                  <a:tcPr/>
                </a:tc>
                <a:extLst>
                  <a:ext uri="{0D108BD9-81ED-4DB2-BD59-A6C34878D82A}">
                    <a16:rowId xmlns:a16="http://schemas.microsoft.com/office/drawing/2014/main" val="2333017123"/>
                  </a:ext>
                </a:extLst>
              </a:tr>
              <a:tr h="370840">
                <a:tc>
                  <a:txBody>
                    <a:bodyPr/>
                    <a:lstStyle/>
                    <a:p>
                      <a:r>
                        <a:rPr lang="en-US" sz="1200" dirty="0">
                          <a:latin typeface="+mn-lt"/>
                        </a:rPr>
                        <a:t>6</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Refresh rate</a:t>
                      </a:r>
                    </a:p>
                    <a:p>
                      <a:endParaRPr lang="en-US" sz="1200" dirty="0">
                        <a:latin typeface="+mn-lt"/>
                      </a:endParaRPr>
                    </a:p>
                  </a:txBody>
                  <a:tcPr/>
                </a:tc>
                <a:tc>
                  <a:txBody>
                    <a:bodyPr/>
                    <a:lstStyle/>
                    <a:p>
                      <a:r>
                        <a:rPr lang="en-US" sz="1200" kern="1200" dirty="0">
                          <a:solidFill>
                            <a:schemeClr val="tx1"/>
                          </a:solidFill>
                          <a:effectLst/>
                          <a:latin typeface="+mn-lt"/>
                          <a:ea typeface="+mn-ea"/>
                          <a:cs typeface="+mn-cs"/>
                        </a:rPr>
                        <a:t>The higher refresh rate, the smoother the virtual contents appear.</a:t>
                      </a:r>
                      <a:endParaRPr lang="en-US" sz="1200" dirty="0">
                        <a:latin typeface="+mn-lt"/>
                      </a:endParaRPr>
                    </a:p>
                  </a:txBody>
                  <a:tcPr/>
                </a:tc>
                <a:extLst>
                  <a:ext uri="{0D108BD9-81ED-4DB2-BD59-A6C34878D82A}">
                    <a16:rowId xmlns:a16="http://schemas.microsoft.com/office/drawing/2014/main" val="3230049163"/>
                  </a:ext>
                </a:extLst>
              </a:tr>
              <a:tr h="370840">
                <a:tc>
                  <a:txBody>
                    <a:bodyPr/>
                    <a:lstStyle/>
                    <a:p>
                      <a:r>
                        <a:rPr lang="en-US" sz="1200" dirty="0">
                          <a:solidFill>
                            <a:schemeClr val="tx1"/>
                          </a:solidFill>
                          <a:latin typeface="+mn-lt"/>
                          <a:ea typeface="+mn-lt"/>
                          <a:cs typeface="+mn-lt"/>
                        </a:rPr>
                        <a:t>7-9</a:t>
                      </a:r>
                      <a:endParaRPr lang="en-US" sz="1200" dirty="0">
                        <a:latin typeface="+mn-lt"/>
                      </a:endParaRP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Storage + computation + remote rendering</a:t>
                      </a:r>
                    </a:p>
                  </a:txBody>
                  <a:tcPr/>
                </a:tc>
                <a:tc>
                  <a:txBody>
                    <a:bodyPr/>
                    <a:lstStyle/>
                    <a:p>
                      <a:pPr>
                        <a:lnSpc>
                          <a:spcPct val="115000"/>
                        </a:lnSpc>
                      </a:pPr>
                      <a:r>
                        <a:rPr lang="en-US" sz="1200" dirty="0">
                          <a:effectLst/>
                          <a:latin typeface="+mn-lt"/>
                          <a:ea typeface="Arial" panose="020B0604020202020204" pitchFamily="34" charset="0"/>
                        </a:rPr>
                        <a:t>Storage, computation, and remote rendering dictate how much tracking and rendering can be performed locally on the AR device (no latency) or remotely in the cloud (requiring less powerful AR devices but results in higher latency).</a:t>
                      </a:r>
                    </a:p>
                  </a:txBody>
                  <a:tcPr marL="68580" marR="68580" marT="0" marB="0"/>
                </a:tc>
                <a:extLst>
                  <a:ext uri="{0D108BD9-81ED-4DB2-BD59-A6C34878D82A}">
                    <a16:rowId xmlns:a16="http://schemas.microsoft.com/office/drawing/2014/main" val="3984978969"/>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Cross-device development</a:t>
                      </a:r>
                    </a:p>
                  </a:txBody>
                  <a:tcPr/>
                </a:tc>
                <a:tc>
                  <a:txBody>
                    <a:bodyPr/>
                    <a:lstStyle/>
                    <a:p>
                      <a:r>
                        <a:rPr lang="en-US" sz="1200" dirty="0">
                          <a:effectLst/>
                          <a:latin typeface="+mn-lt"/>
                          <a:ea typeface="Arial" panose="020B0604020202020204" pitchFamily="34" charset="0"/>
                        </a:rPr>
                        <a:t>Allows developers to develop a WebAR, native AR, and AR-on-headset application once and deploy the application on multiple browsers, Android/ iOS devices, and AR headsets, respectively.</a:t>
                      </a:r>
                      <a:endParaRPr lang="en-US" sz="1200" dirty="0">
                        <a:latin typeface="+mn-lt"/>
                      </a:endParaRPr>
                    </a:p>
                  </a:txBody>
                  <a:tcPr/>
                </a:tc>
                <a:extLst>
                  <a:ext uri="{0D108BD9-81ED-4DB2-BD59-A6C34878D82A}">
                    <a16:rowId xmlns:a16="http://schemas.microsoft.com/office/drawing/2014/main" val="3494500468"/>
                  </a:ext>
                </a:extLst>
              </a:tr>
              <a:tr h="370840">
                <a:tc>
                  <a:txBody>
                    <a:bodyPr/>
                    <a:lstStyle/>
                    <a:p>
                      <a:r>
                        <a:rPr lang="en-US" sz="1200" dirty="0">
                          <a:latin typeface="+mn-lt"/>
                        </a:rPr>
                        <a:t>11</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App download required</a:t>
                      </a:r>
                    </a:p>
                  </a:txBody>
                  <a:tcPr/>
                </a:tc>
                <a:tc>
                  <a:txBody>
                    <a:bodyPr/>
                    <a:lstStyle/>
                    <a:p>
                      <a:r>
                        <a:rPr lang="en-US" sz="1200" dirty="0">
                          <a:effectLst/>
                          <a:latin typeface="+mn-lt"/>
                          <a:ea typeface="Arial" panose="020B0604020202020204" pitchFamily="34" charset="0"/>
                        </a:rPr>
                        <a:t>Refers to if a user needs to download and install the AR app to their device. WebAR is the only platform that does not require users to download and install WebAR apps since WebAR runs directly from a browser, giving it an advantage over native AR and AR headsets. </a:t>
                      </a:r>
                      <a:endParaRPr lang="en-US" sz="1200" dirty="0">
                        <a:latin typeface="+mn-lt"/>
                      </a:endParaRPr>
                    </a:p>
                  </a:txBody>
                  <a:tcPr/>
                </a:tc>
                <a:extLst>
                  <a:ext uri="{0D108BD9-81ED-4DB2-BD59-A6C34878D82A}">
                    <a16:rowId xmlns:a16="http://schemas.microsoft.com/office/drawing/2014/main" val="3342269259"/>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solidFill>
                            <a:schemeClr val="tx1"/>
                          </a:solidFill>
                          <a:latin typeface="+mn-lt"/>
                          <a:ea typeface="+mn-lt"/>
                          <a:cs typeface="+mn-lt"/>
                        </a:rPr>
                        <a:t>Heat distribution</a:t>
                      </a:r>
                    </a:p>
                  </a:txBody>
                  <a:tcPr/>
                </a:tc>
                <a:tc>
                  <a:txBody>
                    <a:bodyPr/>
                    <a:lstStyle/>
                    <a:p>
                      <a:r>
                        <a:rPr lang="en-US" sz="1200" dirty="0">
                          <a:effectLst/>
                          <a:latin typeface="+mn-lt"/>
                          <a:ea typeface="Arial" panose="020B0604020202020204" pitchFamily="34" charset="0"/>
                        </a:rPr>
                        <a:t>Refers to how much heat an AR device produces while running and how fast the heat can dissipate because of the thermal model of the AR device. This factor is important because heating AR devices, especially AR headsets, can cause skin burns and affect user experience. </a:t>
                      </a:r>
                      <a:endParaRPr lang="en-US" sz="1200" dirty="0">
                        <a:latin typeface="+mn-lt"/>
                      </a:endParaRPr>
                    </a:p>
                  </a:txBody>
                  <a:tcPr/>
                </a:tc>
                <a:extLst>
                  <a:ext uri="{0D108BD9-81ED-4DB2-BD59-A6C34878D82A}">
                    <a16:rowId xmlns:a16="http://schemas.microsoft.com/office/drawing/2014/main" val="1392515167"/>
                  </a:ext>
                </a:extLst>
              </a:tr>
              <a:tr h="370840">
                <a:tc>
                  <a:txBody>
                    <a:bodyPr/>
                    <a:lstStyle/>
                    <a:p>
                      <a:r>
                        <a:rPr lang="en-US" sz="1200" dirty="0">
                          <a:latin typeface="+mn-lt"/>
                        </a:rPr>
                        <a:t>13</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ea typeface="+mn-lt"/>
                          <a:cs typeface="+mn-lt"/>
                        </a:rPr>
                        <a:t>Cost: hardware + subscription</a:t>
                      </a:r>
                    </a:p>
                    <a:p>
                      <a:endParaRPr lang="en-US" sz="1200" dirty="0">
                        <a:solidFill>
                          <a:schemeClr val="tx1"/>
                        </a:solidFill>
                        <a:latin typeface="+mn-lt"/>
                        <a:ea typeface="+mn-lt"/>
                        <a:cs typeface="+mn-lt"/>
                      </a:endParaRPr>
                    </a:p>
                  </a:txBody>
                  <a:tcPr/>
                </a:tc>
                <a:tc>
                  <a:txBody>
                    <a:bodyPr/>
                    <a:lstStyle/>
                    <a:p>
                      <a:r>
                        <a:rPr lang="en-US" sz="1200" kern="1200" dirty="0">
                          <a:solidFill>
                            <a:schemeClr val="tx1"/>
                          </a:solidFill>
                          <a:effectLst/>
                          <a:latin typeface="+mn-lt"/>
                          <a:ea typeface="+mn-ea"/>
                          <a:cs typeface="+mn-cs"/>
                        </a:rPr>
                        <a:t>Refers to the cost of using the AR platforms (hardware cost + subscription cost).</a:t>
                      </a:r>
                      <a:endParaRPr lang="en-US" sz="1200" dirty="0">
                        <a:latin typeface="+mn-lt"/>
                      </a:endParaRPr>
                    </a:p>
                  </a:txBody>
                  <a:tcPr/>
                </a:tc>
                <a:extLst>
                  <a:ext uri="{0D108BD9-81ED-4DB2-BD59-A6C34878D82A}">
                    <a16:rowId xmlns:a16="http://schemas.microsoft.com/office/drawing/2014/main" val="39696256"/>
                  </a:ext>
                </a:extLst>
              </a:tr>
            </a:tbl>
          </a:graphicData>
        </a:graphic>
      </p:graphicFrame>
    </p:spTree>
    <p:extLst>
      <p:ext uri="{BB962C8B-B14F-4D97-AF65-F5344CB8AC3E}">
        <p14:creationId xmlns:p14="http://schemas.microsoft.com/office/powerpoint/2010/main" val="78207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1/2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997064482"/>
              </p:ext>
            </p:extLst>
          </p:nvPr>
        </p:nvGraphicFramePr>
        <p:xfrm>
          <a:off x="203200" y="546100"/>
          <a:ext cx="11779463" cy="4470146"/>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1-7</a:t>
                      </a:r>
                    </a:p>
                  </a:txBody>
                  <a:tcPr/>
                </a:tc>
                <a:tc rowSpan="6">
                  <a:txBody>
                    <a:bodyPr/>
                    <a:lstStyle/>
                    <a:p>
                      <a:r>
                        <a:rPr lang="en-US" sz="1200" dirty="0">
                          <a:latin typeface="+mn-lt"/>
                        </a:rPr>
                        <a:t>Tracking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Fiducial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Image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Location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Object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Surface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Spatial tracking</a:t>
                      </a:r>
                    </a:p>
                  </a:txBody>
                  <a:tcPr/>
                </a:tc>
                <a:tc>
                  <a:txBody>
                    <a:bodyPr/>
                    <a:lstStyle/>
                    <a:p>
                      <a:pPr>
                        <a:lnSpc>
                          <a:spcPct val="115000"/>
                        </a:lnSpc>
                      </a:pPr>
                      <a:r>
                        <a:rPr lang="en-US" sz="1200" dirty="0">
                          <a:effectLst/>
                          <a:latin typeface="+mn-lt"/>
                          <a:ea typeface="Arial" panose="020B0604020202020204" pitchFamily="34" charset="0"/>
                        </a:rPr>
                        <a:t>Different use cases require different tracking techniques.</a:t>
                      </a:r>
                    </a:p>
                    <a:p>
                      <a:pPr>
                        <a:lnSpc>
                          <a:spcPct val="115000"/>
                        </a:lnSpc>
                      </a:pPr>
                      <a:r>
                        <a:rPr lang="en-US" sz="1200" dirty="0">
                          <a:effectLst/>
                          <a:latin typeface="+mn-lt"/>
                          <a:ea typeface="Arial" panose="020B0604020202020204" pitchFamily="34" charset="0"/>
                        </a:rPr>
                        <a:t> </a:t>
                      </a:r>
                    </a:p>
                    <a:p>
                      <a:r>
                        <a:rPr lang="en-US" sz="1200" dirty="0">
                          <a:effectLst/>
                          <a:latin typeface="+mn-lt"/>
                          <a:ea typeface="Arial" panose="020B0604020202020204" pitchFamily="34" charset="0"/>
                        </a:rPr>
                        <a:t>In the example of an art book in </a:t>
                      </a:r>
                      <a:r>
                        <a:rPr lang="en-US" sz="1200" dirty="0">
                          <a:effectLst/>
                          <a:latin typeface="+mn-lt"/>
                          <a:ea typeface="Arial" panose="020B0604020202020204" pitchFamily="34" charset="0"/>
                          <a:hlinkClick r:id="rId2"/>
                        </a:rPr>
                        <a:t>here</a:t>
                      </a:r>
                      <a:r>
                        <a:rPr lang="en-US" sz="1200" dirty="0">
                          <a:effectLst/>
                          <a:latin typeface="+mn-lt"/>
                          <a:ea typeface="Arial" panose="020B0604020202020204" pitchFamily="34" charset="0"/>
                        </a:rPr>
                        <a:t>, the art book is implemented using an image tracking engine which allows users to scan an image of a sculpture in the artbook and view a 3D model of the sculpture rendered on top of the image. On the other hand, spatial tracking is more appropriate for implementing, say, an AR-guided evacuation route for an underground mine since it would not be feasible to attach image markers to rock faces and make sure the image markers stay put.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8</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Depth tracking</a:t>
                      </a:r>
                    </a:p>
                  </a:txBody>
                  <a:tcPr/>
                </a:tc>
                <a:tc>
                  <a:txBody>
                    <a:bodyPr/>
                    <a:lstStyle/>
                    <a:p>
                      <a:pPr>
                        <a:lnSpc>
                          <a:spcPct val="115000"/>
                        </a:lnSpc>
                      </a:pPr>
                      <a:r>
                        <a:rPr lang="en-US" sz="1200" dirty="0">
                          <a:effectLst/>
                          <a:latin typeface="+mn-lt"/>
                          <a:ea typeface="Arial" panose="020B0604020202020204" pitchFamily="34" charset="0"/>
                        </a:rPr>
                        <a:t>Depth tracking is an additional capability of tracking engines to understand the physical environment. With depth knowledge, tracking engines can instruct rendering engines to occlude virtual objects if they are behind physical objects for a more realistic experience. </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9</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Other tracking</a:t>
                      </a:r>
                    </a:p>
                  </a:txBody>
                  <a:tcPr/>
                </a:tc>
                <a:tc>
                  <a:txBody>
                    <a:bodyPr/>
                    <a:lstStyle/>
                    <a:p>
                      <a:pPr>
                        <a:lnSpc>
                          <a:spcPct val="115000"/>
                        </a:lnSpc>
                      </a:pPr>
                      <a:r>
                        <a:rPr lang="en-US" sz="1200" dirty="0">
                          <a:effectLst/>
                          <a:latin typeface="+mn-lt"/>
                          <a:ea typeface="Arial" panose="020B0604020202020204" pitchFamily="34" charset="0"/>
                        </a:rPr>
                        <a:t>As more computer vision technology evolves, more tracking techniques are being developed. This criterion serves as a catch-all for those techniques. </a:t>
                      </a:r>
                    </a:p>
                    <a:p>
                      <a:pPr>
                        <a:lnSpc>
                          <a:spcPct val="115000"/>
                        </a:lnSpc>
                      </a:pPr>
                      <a:endParaRPr lang="en-US" sz="1200" dirty="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733785091"/>
                  </a:ext>
                </a:extLst>
              </a:tr>
              <a:tr h="370840">
                <a:tc>
                  <a:txBody>
                    <a:bodyPr/>
                    <a:lstStyle/>
                    <a:p>
                      <a:r>
                        <a:rPr lang="en-US" sz="1200" dirty="0">
                          <a:latin typeface="+mn-lt"/>
                        </a:rPr>
                        <a:t>10</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Multi-marker tracking</a:t>
                      </a:r>
                    </a:p>
                  </a:txBody>
                  <a:tcPr/>
                </a:tc>
                <a:tc>
                  <a:txBody>
                    <a:bodyPr/>
                    <a:lstStyle/>
                    <a:p>
                      <a:r>
                        <a:rPr lang="en-US" sz="1200" dirty="0">
                          <a:effectLst/>
                          <a:latin typeface="+mn-lt"/>
                          <a:ea typeface="Arial" panose="020B0604020202020204" pitchFamily="34" charset="0"/>
                        </a:rPr>
                        <a:t>Refers to a capability of tracking engines to detect and track multiple markers in a single video frame, creating a richer experience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288476885"/>
                  </a:ext>
                </a:extLst>
              </a:tr>
              <a:tr h="370840">
                <a:tc>
                  <a:txBody>
                    <a:bodyPr/>
                    <a:lstStyle/>
                    <a:p>
                      <a:r>
                        <a:rPr lang="en-US" sz="1200" dirty="0">
                          <a:latin typeface="+mn-lt"/>
                        </a:rPr>
                        <a:t>11</a:t>
                      </a:r>
                    </a:p>
                  </a:txBody>
                  <a:tcPr/>
                </a:tc>
                <a:tc vMerge="1">
                  <a:txBody>
                    <a:bodyPr/>
                    <a:lstStyle/>
                    <a:p>
                      <a:endParaRPr lang="en-US"/>
                    </a:p>
                  </a:txBody>
                  <a:tcPr/>
                </a:tc>
                <a:tc>
                  <a:txBody>
                    <a:bodyPr/>
                    <a:lstStyle/>
                    <a:p>
                      <a:r>
                        <a:rPr lang="en-US" sz="1200" dirty="0">
                          <a:latin typeface="+mn-lt"/>
                        </a:rPr>
                        <a:t>Multi-user tracking</a:t>
                      </a:r>
                    </a:p>
                  </a:txBody>
                  <a:tcPr/>
                </a:tc>
                <a:tc>
                  <a:txBody>
                    <a:bodyPr/>
                    <a:lstStyle/>
                    <a:p>
                      <a:r>
                        <a:rPr lang="en-US" sz="1200" dirty="0">
                          <a:effectLst/>
                          <a:latin typeface="+mn-lt"/>
                          <a:ea typeface="Arial" panose="020B0604020202020204" pitchFamily="34" charset="0"/>
                        </a:rPr>
                        <a:t>Refers to the ability of tracking engines to synchronize across multiple devices and allow multiple users to join a single AR session. For example, an AR-guided remote assistance solution requires the use of multi-user tracking (</a:t>
                      </a:r>
                      <a:r>
                        <a:rPr lang="en-US" sz="1200" dirty="0">
                          <a:effectLst/>
                          <a:latin typeface="+mn-lt"/>
                          <a:ea typeface="Arial" panose="020B0604020202020204" pitchFamily="34" charset="0"/>
                          <a:hlinkClick r:id="rId4"/>
                        </a:rPr>
                        <a:t>video</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3137451433"/>
                  </a:ext>
                </a:extLst>
              </a:tr>
              <a:tr h="370840">
                <a:tc>
                  <a:txBody>
                    <a:bodyPr/>
                    <a:lstStyle/>
                    <a:p>
                      <a:r>
                        <a:rPr lang="en-US" sz="1200" dirty="0">
                          <a:latin typeface="+mn-lt"/>
                        </a:rPr>
                        <a:t>12</a:t>
                      </a:r>
                    </a:p>
                  </a:txBody>
                  <a:tcPr/>
                </a:tc>
                <a:tc vMerge="1">
                  <a:txBody>
                    <a:bodyPr/>
                    <a:lstStyle/>
                    <a:p>
                      <a:endParaRPr lang="en-US" sz="1200" dirty="0">
                        <a:latin typeface="+mn-lt"/>
                      </a:endParaRPr>
                    </a:p>
                  </a:txBody>
                  <a:tcPr/>
                </a:tc>
                <a:tc>
                  <a:txBody>
                    <a:bodyPr/>
                    <a:lstStyle/>
                    <a:p>
                      <a:r>
                        <a:rPr lang="en-US" sz="1200" dirty="0">
                          <a:latin typeface="+mn-lt"/>
                        </a:rPr>
                        <a:t>Lighting effects</a:t>
                      </a:r>
                    </a:p>
                  </a:txBody>
                  <a:tcPr/>
                </a:tc>
                <a:tc>
                  <a:txBody>
                    <a:bodyPr/>
                    <a:lstStyle/>
                    <a:p>
                      <a:pPr>
                        <a:lnSpc>
                          <a:spcPct val="115000"/>
                        </a:lnSpc>
                      </a:pPr>
                      <a:r>
                        <a:rPr lang="en-US" sz="1200" dirty="0">
                          <a:effectLst/>
                          <a:latin typeface="+mn-lt"/>
                          <a:ea typeface="Arial" panose="020B0604020202020204" pitchFamily="34" charset="0"/>
                        </a:rPr>
                        <a:t>Refers to additional capabilities of tracking engines such as light estimate i.e., predicting the lighting conditions of the physical environment (</a:t>
                      </a:r>
                      <a:r>
                        <a:rPr lang="en-US" sz="1200" dirty="0">
                          <a:effectLst/>
                          <a:latin typeface="+mn-lt"/>
                          <a:ea typeface="Arial" panose="020B0604020202020204" pitchFamily="34" charset="0"/>
                          <a:hlinkClick r:id="rId5"/>
                        </a:rPr>
                        <a:t>picture</a:t>
                      </a:r>
                      <a:r>
                        <a:rPr lang="en-US" sz="1200" dirty="0">
                          <a:effectLst/>
                          <a:latin typeface="+mn-lt"/>
                          <a:ea typeface="Arial" panose="020B0604020202020204" pitchFamily="34" charset="0"/>
                        </a:rPr>
                        <a:t>).</a:t>
                      </a:r>
                    </a:p>
                  </a:txBody>
                  <a:tcPr/>
                </a:tc>
                <a:extLst>
                  <a:ext uri="{0D108BD9-81ED-4DB2-BD59-A6C34878D82A}">
                    <a16:rowId xmlns:a16="http://schemas.microsoft.com/office/drawing/2014/main" val="2333017123"/>
                  </a:ext>
                </a:extLst>
              </a:tr>
            </a:tbl>
          </a:graphicData>
        </a:graphic>
      </p:graphicFrame>
    </p:spTree>
    <p:extLst>
      <p:ext uri="{BB962C8B-B14F-4D97-AF65-F5344CB8AC3E}">
        <p14:creationId xmlns:p14="http://schemas.microsoft.com/office/powerpoint/2010/main" val="235465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30C27-7561-10FF-D463-94699C3FD3DF}"/>
              </a:ext>
            </a:extLst>
          </p:cNvPr>
          <p:cNvSpPr txBox="1"/>
          <p:nvPr/>
        </p:nvSpPr>
        <p:spPr>
          <a:xfrm>
            <a:off x="95202" y="0"/>
            <a:ext cx="9700733" cy="523220"/>
          </a:xfrm>
          <a:prstGeom prst="rect">
            <a:avLst/>
          </a:prstGeom>
          <a:noFill/>
        </p:spPr>
        <p:txBody>
          <a:bodyPr wrap="none" rtlCol="0">
            <a:spAutoFit/>
          </a:bodyPr>
          <a:lstStyle/>
          <a:p>
            <a:r>
              <a:rPr lang="en-US" sz="2800" b="1" dirty="0">
                <a:solidFill>
                  <a:srgbClr val="A100FF"/>
                </a:solidFill>
              </a:rPr>
              <a:t>Appendix: Definition Table of AR Dev. Tool Selection Criteria 2/2</a:t>
            </a:r>
          </a:p>
        </p:txBody>
      </p:sp>
      <p:graphicFrame>
        <p:nvGraphicFramePr>
          <p:cNvPr id="6" name="Table 6">
            <a:extLst>
              <a:ext uri="{FF2B5EF4-FFF2-40B4-BE49-F238E27FC236}">
                <a16:creationId xmlns:a16="http://schemas.microsoft.com/office/drawing/2014/main" id="{12C31D6A-48D2-6C5E-F70D-3D8049A5452B}"/>
              </a:ext>
            </a:extLst>
          </p:cNvPr>
          <p:cNvGraphicFramePr>
            <a:graphicFrameLocks noGrp="1"/>
          </p:cNvGraphicFramePr>
          <p:nvPr>
            <p:extLst>
              <p:ext uri="{D42A27DB-BD31-4B8C-83A1-F6EECF244321}">
                <p14:modId xmlns:p14="http://schemas.microsoft.com/office/powerpoint/2010/main" val="2531180735"/>
              </p:ext>
            </p:extLst>
          </p:nvPr>
        </p:nvGraphicFramePr>
        <p:xfrm>
          <a:off x="203200" y="546100"/>
          <a:ext cx="11779463" cy="3619754"/>
        </p:xfrm>
        <a:graphic>
          <a:graphicData uri="http://schemas.openxmlformats.org/drawingml/2006/table">
            <a:tbl>
              <a:tblPr firstRow="1" bandRow="1">
                <a:tableStyleId>{5940675A-B579-460E-94D1-54222C63F5DA}</a:tableStyleId>
              </a:tblPr>
              <a:tblGrid>
                <a:gridCol w="425450">
                  <a:extLst>
                    <a:ext uri="{9D8B030D-6E8A-4147-A177-3AD203B41FA5}">
                      <a16:colId xmlns:a16="http://schemas.microsoft.com/office/drawing/2014/main" val="1346499557"/>
                    </a:ext>
                  </a:extLst>
                </a:gridCol>
                <a:gridCol w="994410">
                  <a:extLst>
                    <a:ext uri="{9D8B030D-6E8A-4147-A177-3AD203B41FA5}">
                      <a16:colId xmlns:a16="http://schemas.microsoft.com/office/drawing/2014/main" val="970833847"/>
                    </a:ext>
                  </a:extLst>
                </a:gridCol>
                <a:gridCol w="1348740">
                  <a:extLst>
                    <a:ext uri="{9D8B030D-6E8A-4147-A177-3AD203B41FA5}">
                      <a16:colId xmlns:a16="http://schemas.microsoft.com/office/drawing/2014/main" val="702886989"/>
                    </a:ext>
                  </a:extLst>
                </a:gridCol>
                <a:gridCol w="9010863">
                  <a:extLst>
                    <a:ext uri="{9D8B030D-6E8A-4147-A177-3AD203B41FA5}">
                      <a16:colId xmlns:a16="http://schemas.microsoft.com/office/drawing/2014/main" val="2062255245"/>
                    </a:ext>
                  </a:extLst>
                </a:gridCol>
              </a:tblGrid>
              <a:tr h="370840">
                <a:tc>
                  <a:txBody>
                    <a:bodyPr/>
                    <a:lstStyle/>
                    <a:p>
                      <a:r>
                        <a:rPr lang="en-US" sz="1200" dirty="0">
                          <a:solidFill>
                            <a:schemeClr val="bg1"/>
                          </a:solidFill>
                          <a:latin typeface="+mn-lt"/>
                        </a:rPr>
                        <a:t>#</a:t>
                      </a:r>
                    </a:p>
                  </a:txBody>
                  <a:tcPr>
                    <a:solidFill>
                      <a:srgbClr val="A100FF"/>
                    </a:solidFill>
                  </a:tcPr>
                </a:tc>
                <a:tc>
                  <a:txBody>
                    <a:bodyPr/>
                    <a:lstStyle/>
                    <a:p>
                      <a:r>
                        <a:rPr lang="en-US" sz="1200" dirty="0">
                          <a:solidFill>
                            <a:schemeClr val="bg1"/>
                          </a:solidFill>
                          <a:latin typeface="+mn-lt"/>
                        </a:rPr>
                        <a:t>Category</a:t>
                      </a:r>
                    </a:p>
                  </a:txBody>
                  <a:tcPr>
                    <a:solidFill>
                      <a:srgbClr val="A100FF"/>
                    </a:solidFill>
                  </a:tcPr>
                </a:tc>
                <a:tc>
                  <a:txBody>
                    <a:bodyPr/>
                    <a:lstStyle/>
                    <a:p>
                      <a:r>
                        <a:rPr lang="en-US" sz="1200" dirty="0">
                          <a:solidFill>
                            <a:schemeClr val="bg1"/>
                          </a:solidFill>
                          <a:latin typeface="+mn-lt"/>
                        </a:rPr>
                        <a:t>Selection Criteria</a:t>
                      </a:r>
                    </a:p>
                  </a:txBody>
                  <a:tcPr>
                    <a:solidFill>
                      <a:srgbClr val="A100FF"/>
                    </a:solidFill>
                  </a:tcPr>
                </a:tc>
                <a:tc>
                  <a:txBody>
                    <a:bodyPr/>
                    <a:lstStyle/>
                    <a:p>
                      <a:r>
                        <a:rPr lang="en-US" sz="1200" dirty="0">
                          <a:solidFill>
                            <a:schemeClr val="bg1"/>
                          </a:solidFill>
                          <a:latin typeface="+mn-lt"/>
                        </a:rPr>
                        <a:t>Definition</a:t>
                      </a:r>
                    </a:p>
                  </a:txBody>
                  <a:tcPr>
                    <a:solidFill>
                      <a:srgbClr val="A100FF"/>
                    </a:solidFill>
                  </a:tcPr>
                </a:tc>
                <a:extLst>
                  <a:ext uri="{0D108BD9-81ED-4DB2-BD59-A6C34878D82A}">
                    <a16:rowId xmlns:a16="http://schemas.microsoft.com/office/drawing/2014/main" val="2700517006"/>
                  </a:ext>
                </a:extLst>
              </a:tr>
              <a:tr h="370840">
                <a:tc>
                  <a:txBody>
                    <a:bodyPr/>
                    <a:lstStyle/>
                    <a:p>
                      <a:r>
                        <a:rPr lang="en-US" sz="1200" dirty="0">
                          <a:latin typeface="+mn-lt"/>
                        </a:rPr>
                        <a:t>1</a:t>
                      </a:r>
                    </a:p>
                  </a:txBody>
                  <a:tcPr/>
                </a:tc>
                <a:tc rowSpan="2">
                  <a:txBody>
                    <a:bodyPr/>
                    <a:lstStyle/>
                    <a:p>
                      <a:r>
                        <a:rPr lang="en-US" sz="1200" dirty="0">
                          <a:latin typeface="+mn-lt"/>
                        </a:rPr>
                        <a:t>Rendering capabilities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Arial" panose="020B0604020202020204" pitchFamily="34" charset="0"/>
                        </a:rPr>
                        <a:t>Light estimates</a:t>
                      </a:r>
                    </a:p>
                  </a:txBody>
                  <a:tcPr/>
                </a:tc>
                <a:tc>
                  <a:txBody>
                    <a:bodyPr/>
                    <a:lstStyle/>
                    <a:p>
                      <a:pPr>
                        <a:lnSpc>
                          <a:spcPct val="115000"/>
                        </a:lnSpc>
                      </a:pPr>
                      <a:r>
                        <a:rPr lang="en-US" sz="1200" dirty="0">
                          <a:effectLst/>
                          <a:latin typeface="+mn-lt"/>
                          <a:ea typeface="Arial" panose="020B0604020202020204" pitchFamily="34" charset="0"/>
                        </a:rPr>
                        <a:t>Using the light estimate data from tracking engines, rendering engines can shade the virtual contents to match the lighting conditions of the physical environment for more realistic virtual contents (</a:t>
                      </a:r>
                      <a:r>
                        <a:rPr lang="en-US" sz="1200" dirty="0">
                          <a:effectLst/>
                          <a:latin typeface="+mn-lt"/>
                          <a:ea typeface="Arial" panose="020B0604020202020204" pitchFamily="34" charset="0"/>
                          <a:hlinkClick r:id="rId2"/>
                        </a:rPr>
                        <a:t>picture</a:t>
                      </a:r>
                      <a:r>
                        <a:rPr lang="en-US" sz="1200" dirty="0">
                          <a:effectLst/>
                          <a:latin typeface="+mn-lt"/>
                          <a:ea typeface="Arial" panose="020B0604020202020204" pitchFamily="34" charset="0"/>
                        </a:rPr>
                        <a:t>).</a:t>
                      </a:r>
                      <a:endParaRPr lang="en-US" sz="1200" dirty="0">
                        <a:latin typeface="+mn-lt"/>
                      </a:endParaRPr>
                    </a:p>
                  </a:txBody>
                  <a:tcPr/>
                </a:tc>
                <a:extLst>
                  <a:ext uri="{0D108BD9-81ED-4DB2-BD59-A6C34878D82A}">
                    <a16:rowId xmlns:a16="http://schemas.microsoft.com/office/drawing/2014/main" val="402770639"/>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lt"/>
                          <a:cs typeface="Calibri" panose="020F0502020204030204"/>
                        </a:rPr>
                        <a:t>Occlusion</a:t>
                      </a:r>
                    </a:p>
                  </a:txBody>
                  <a:tcPr/>
                </a:tc>
                <a:tc>
                  <a:txBody>
                    <a:bodyPr/>
                    <a:lstStyle/>
                    <a:p>
                      <a:pPr>
                        <a:lnSpc>
                          <a:spcPct val="115000"/>
                        </a:lnSpc>
                      </a:pPr>
                      <a:r>
                        <a:rPr lang="en-US" sz="1200" dirty="0">
                          <a:effectLst/>
                          <a:latin typeface="+mn-lt"/>
                          <a:ea typeface="Arial" panose="020B0604020202020204" pitchFamily="34" charset="0"/>
                        </a:rPr>
                        <a:t>Using the depth data from tracking engines, rendering engines can occlude virtual objects which stand behind physical objects for more realistic virtual contents (</a:t>
                      </a:r>
                      <a:r>
                        <a:rPr lang="en-US" sz="1200" dirty="0">
                          <a:effectLst/>
                          <a:latin typeface="+mn-lt"/>
                          <a:ea typeface="Arial" panose="020B0604020202020204" pitchFamily="34" charset="0"/>
                          <a:hlinkClick r:id="rId3"/>
                        </a:rPr>
                        <a:t>picture</a:t>
                      </a:r>
                      <a:r>
                        <a:rPr lang="en-US" sz="1200" dirty="0">
                          <a:effectLst/>
                          <a:latin typeface="+mn-lt"/>
                          <a:ea typeface="Arial" panose="020B0604020202020204" pitchFamily="34" charset="0"/>
                        </a:rPr>
                        <a:t>).</a:t>
                      </a:r>
                    </a:p>
                    <a:p>
                      <a:endParaRPr lang="en-US" sz="1200" dirty="0">
                        <a:latin typeface="+mn-lt"/>
                      </a:endParaRPr>
                    </a:p>
                  </a:txBody>
                  <a:tcPr/>
                </a:tc>
                <a:extLst>
                  <a:ext uri="{0D108BD9-81ED-4DB2-BD59-A6C34878D82A}">
                    <a16:rowId xmlns:a16="http://schemas.microsoft.com/office/drawing/2014/main" val="1031888501"/>
                  </a:ext>
                </a:extLst>
              </a:tr>
              <a:tr h="370840">
                <a:tc>
                  <a:txBody>
                    <a:bodyPr/>
                    <a:lstStyle/>
                    <a:p>
                      <a:r>
                        <a:rPr lang="en-US" sz="1200" dirty="0">
                          <a:latin typeface="+mn-lt"/>
                        </a:rPr>
                        <a:t>1</a:t>
                      </a:r>
                    </a:p>
                  </a:txBody>
                  <a:tcPr/>
                </a:tc>
                <a:tc rowSpan="3">
                  <a:txBody>
                    <a:bodyPr/>
                    <a:lstStyle/>
                    <a:p>
                      <a:r>
                        <a:rPr lang="en-US" sz="1200" dirty="0">
                          <a:latin typeface="+mn-lt"/>
                        </a:rPr>
                        <a:t>Ease of develop-</a:t>
                      </a:r>
                      <a:r>
                        <a:rPr lang="en-US" sz="1200" dirty="0" err="1">
                          <a:latin typeface="+mn-lt"/>
                        </a:rPr>
                        <a:t>ment</a:t>
                      </a:r>
                      <a:endParaRPr lang="en-US" sz="1200" dirty="0">
                        <a:latin typeface="+mn-lt"/>
                      </a:endParaRPr>
                    </a:p>
                  </a:txBody>
                  <a:tcPr/>
                </a:tc>
                <a:tc>
                  <a:txBody>
                    <a:bodyPr/>
                    <a:lstStyle/>
                    <a:p>
                      <a:r>
                        <a:rPr lang="en-US" sz="1200" dirty="0">
                          <a:latin typeface="+mn-lt"/>
                        </a:rPr>
                        <a:t>Integration with other AR development tools</a:t>
                      </a:r>
                    </a:p>
                  </a:txBody>
                  <a:tcPr/>
                </a:tc>
                <a:tc>
                  <a:txBody>
                    <a:bodyPr/>
                    <a:lstStyle/>
                    <a:p>
                      <a:pPr>
                        <a:lnSpc>
                          <a:spcPct val="115000"/>
                        </a:lnSpc>
                      </a:pPr>
                      <a:r>
                        <a:rPr lang="en-US" sz="1200" dirty="0">
                          <a:effectLst/>
                          <a:latin typeface="+mn-lt"/>
                          <a:ea typeface="Arial" panose="020B0604020202020204" pitchFamily="34" charset="0"/>
                        </a:rPr>
                        <a:t>Cross-references which tracking engines integrate with which rendering engines. Refresher: an AR application requires both tracking and rendering engines, and the two engines need to integrate with each other. </a:t>
                      </a:r>
                    </a:p>
                  </a:txBody>
                  <a:tcPr/>
                </a:tc>
                <a:extLst>
                  <a:ext uri="{0D108BD9-81ED-4DB2-BD59-A6C34878D82A}">
                    <a16:rowId xmlns:a16="http://schemas.microsoft.com/office/drawing/2014/main" val="2801840546"/>
                  </a:ext>
                </a:extLst>
              </a:tr>
              <a:tr h="370840">
                <a:tc>
                  <a:txBody>
                    <a:bodyPr/>
                    <a:lstStyle/>
                    <a:p>
                      <a:r>
                        <a:rPr lang="en-US" sz="1200" dirty="0">
                          <a:latin typeface="+mn-lt"/>
                        </a:rPr>
                        <a:t>2</a:t>
                      </a:r>
                    </a:p>
                  </a:txBody>
                  <a:tcPr/>
                </a:tc>
                <a:tc vMerge="1">
                  <a:txBody>
                    <a:bodyPr/>
                    <a:lstStyle/>
                    <a:p>
                      <a:endParaRPr lang="en-US" sz="1200" dirty="0">
                        <a:latin typeface="+mn-lt"/>
                      </a:endParaRPr>
                    </a:p>
                  </a:txBody>
                  <a:tcPr/>
                </a:tc>
                <a:tc>
                  <a:txBody>
                    <a:bodyPr/>
                    <a:lstStyle/>
                    <a:p>
                      <a:r>
                        <a:rPr lang="en-US" sz="1200" dirty="0">
                          <a:latin typeface="+mn-lt"/>
                        </a:rPr>
                        <a:t>Simulation/ remote testing</a:t>
                      </a:r>
                    </a:p>
                  </a:txBody>
                  <a:tcPr/>
                </a:tc>
                <a:tc>
                  <a:txBody>
                    <a:bodyPr/>
                    <a:lstStyle/>
                    <a:p>
                      <a:pPr>
                        <a:lnSpc>
                          <a:spcPct val="115000"/>
                        </a:lnSpc>
                      </a:pPr>
                      <a:r>
                        <a:rPr lang="en-US" sz="1200" dirty="0">
                          <a:effectLst/>
                          <a:latin typeface="+mn-lt"/>
                          <a:ea typeface="Arial" panose="020B0604020202020204" pitchFamily="34" charset="0"/>
                        </a:rPr>
                        <a:t>Allows developers to test and debug AR applications more quickly.</a:t>
                      </a:r>
                    </a:p>
                  </a:txBody>
                  <a:tcPr/>
                </a:tc>
                <a:extLst>
                  <a:ext uri="{0D108BD9-81ED-4DB2-BD59-A6C34878D82A}">
                    <a16:rowId xmlns:a16="http://schemas.microsoft.com/office/drawing/2014/main" val="2062289216"/>
                  </a:ext>
                </a:extLst>
              </a:tr>
              <a:tr h="370840">
                <a:tc>
                  <a:txBody>
                    <a:bodyPr/>
                    <a:lstStyle/>
                    <a:p>
                      <a:r>
                        <a:rPr lang="en-US" sz="1200" dirty="0">
                          <a:latin typeface="+mn-lt"/>
                        </a:rPr>
                        <a:t>3</a:t>
                      </a:r>
                    </a:p>
                  </a:txBody>
                  <a:tcPr/>
                </a:tc>
                <a:tc vMerge="1">
                  <a:txBody>
                    <a:bodyPr/>
                    <a:lstStyle/>
                    <a:p>
                      <a:endParaRPr lang="en-US" sz="1200" dirty="0">
                        <a:latin typeface="+mn-lt"/>
                      </a:endParaRPr>
                    </a:p>
                  </a:txBody>
                  <a:tcPr/>
                </a:tc>
                <a:tc>
                  <a:txBody>
                    <a:bodyPr/>
                    <a:lstStyle/>
                    <a:p>
                      <a:r>
                        <a:rPr lang="en-US" sz="1200" dirty="0">
                          <a:latin typeface="+mn-lt"/>
                        </a:rPr>
                        <a:t>Low-code/ no-code development</a:t>
                      </a:r>
                    </a:p>
                  </a:txBody>
                  <a:tcPr/>
                </a:tc>
                <a:tc>
                  <a:txBody>
                    <a:bodyPr/>
                    <a:lstStyle/>
                    <a:p>
                      <a:pPr>
                        <a:lnSpc>
                          <a:spcPct val="115000"/>
                        </a:lnSpc>
                      </a:pPr>
                      <a:r>
                        <a:rPr lang="en-US" sz="1200" dirty="0">
                          <a:effectLst/>
                          <a:latin typeface="+mn-lt"/>
                          <a:ea typeface="Arial" panose="020B0604020202020204" pitchFamily="34" charset="0"/>
                        </a:rPr>
                        <a:t>Allows business users with little to no programming knowledge to create new AR experiences e.g., allowing shopfloor operators to create new AR-guided work instructions.</a:t>
                      </a:r>
                    </a:p>
                  </a:txBody>
                  <a:tcPr/>
                </a:tc>
                <a:extLst>
                  <a:ext uri="{0D108BD9-81ED-4DB2-BD59-A6C34878D82A}">
                    <a16:rowId xmlns:a16="http://schemas.microsoft.com/office/drawing/2014/main" val="357605556"/>
                  </a:ext>
                </a:extLst>
              </a:tr>
              <a:tr h="370840">
                <a:tc>
                  <a:txBody>
                    <a:bodyPr/>
                    <a:lstStyle/>
                    <a:p>
                      <a:r>
                        <a:rPr lang="en-US" sz="1200" dirty="0">
                          <a:latin typeface="+mn-lt"/>
                        </a:rPr>
                        <a:t>1</a:t>
                      </a:r>
                    </a:p>
                  </a:txBody>
                  <a:tcPr/>
                </a:tc>
                <a:tc>
                  <a:txBody>
                    <a:bodyPr/>
                    <a:lstStyle/>
                    <a:p>
                      <a:r>
                        <a:rPr lang="en-US" sz="1200" dirty="0">
                          <a:latin typeface="+mn-lt"/>
                        </a:rPr>
                        <a:t>Licensing cost</a:t>
                      </a:r>
                    </a:p>
                  </a:txBody>
                  <a:tcPr/>
                </a:tc>
                <a:tc>
                  <a:txBody>
                    <a:bodyPr/>
                    <a:lstStyle/>
                    <a:p>
                      <a:r>
                        <a:rPr lang="en-US" sz="1200" dirty="0">
                          <a:latin typeface="+mn-lt"/>
                        </a:rPr>
                        <a:t>Open-source</a:t>
                      </a:r>
                    </a:p>
                  </a:txBody>
                  <a:tcPr/>
                </a:tc>
                <a:tc>
                  <a:txBody>
                    <a:bodyPr/>
                    <a:lstStyle/>
                    <a:p>
                      <a:pPr>
                        <a:lnSpc>
                          <a:spcPct val="115000"/>
                        </a:lnSpc>
                      </a:pPr>
                      <a:r>
                        <a:rPr lang="en-US" sz="1200" dirty="0">
                          <a:effectLst/>
                          <a:latin typeface="+mn-lt"/>
                          <a:ea typeface="Arial" panose="020B0604020202020204" pitchFamily="34" charset="0"/>
                        </a:rPr>
                        <a:t>Checks if the tracking/ rendering engines are open-source or not. </a:t>
                      </a:r>
                    </a:p>
                  </a:txBody>
                  <a:tcPr/>
                </a:tc>
                <a:extLst>
                  <a:ext uri="{0D108BD9-81ED-4DB2-BD59-A6C34878D82A}">
                    <a16:rowId xmlns:a16="http://schemas.microsoft.com/office/drawing/2014/main" val="466608991"/>
                  </a:ext>
                </a:extLst>
              </a:tr>
            </a:tbl>
          </a:graphicData>
        </a:graphic>
      </p:graphicFrame>
    </p:spTree>
    <p:extLst>
      <p:ext uri="{BB962C8B-B14F-4D97-AF65-F5344CB8AC3E}">
        <p14:creationId xmlns:p14="http://schemas.microsoft.com/office/powerpoint/2010/main" val="2237397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14" name="TextBox 13">
            <a:extLst>
              <a:ext uri="{FF2B5EF4-FFF2-40B4-BE49-F238E27FC236}">
                <a16:creationId xmlns:a16="http://schemas.microsoft.com/office/drawing/2014/main" id="{4E3D076E-3C50-69DA-638A-54FBABD5E8D8}"/>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1/4</a:t>
            </a:r>
          </a:p>
          <a:p>
            <a:r>
              <a:rPr lang="en-US" sz="1600" i="1" dirty="0"/>
              <a:t>Selection criteria for AR platforms (web AR vs. native AR vs. AR-on-headset) are categorized by: 1) Usage condition-specific 2) Hardware</a:t>
            </a:r>
          </a:p>
        </p:txBody>
      </p:sp>
      <p:graphicFrame>
        <p:nvGraphicFramePr>
          <p:cNvPr id="2" name="Table 12">
            <a:extLst>
              <a:ext uri="{FF2B5EF4-FFF2-40B4-BE49-F238E27FC236}">
                <a16:creationId xmlns:a16="http://schemas.microsoft.com/office/drawing/2014/main" id="{8AEC31C9-9BFA-04BC-B2C5-845C3EA5F49A}"/>
              </a:ext>
            </a:extLst>
          </p:cNvPr>
          <p:cNvGraphicFramePr>
            <a:graphicFrameLocks noGrp="1"/>
          </p:cNvGraphicFramePr>
          <p:nvPr>
            <p:extLst>
              <p:ext uri="{D42A27DB-BD31-4B8C-83A1-F6EECF244321}">
                <p14:modId xmlns:p14="http://schemas.microsoft.com/office/powerpoint/2010/main" val="4185608825"/>
              </p:ext>
            </p:extLst>
          </p:nvPr>
        </p:nvGraphicFramePr>
        <p:xfrm>
          <a:off x="200114" y="875825"/>
          <a:ext cx="11551365" cy="4087039"/>
        </p:xfrm>
        <a:graphic>
          <a:graphicData uri="http://schemas.openxmlformats.org/drawingml/2006/table">
            <a:tbl>
              <a:tblPr firstRow="1" bandRow="1">
                <a:tableStyleId>{5940675A-B579-460E-94D1-54222C63F5DA}</a:tableStyleId>
              </a:tblPr>
              <a:tblGrid>
                <a:gridCol w="804762">
                  <a:extLst>
                    <a:ext uri="{9D8B030D-6E8A-4147-A177-3AD203B41FA5}">
                      <a16:colId xmlns:a16="http://schemas.microsoft.com/office/drawing/2014/main" val="2323611179"/>
                    </a:ext>
                  </a:extLst>
                </a:gridCol>
                <a:gridCol w="910453">
                  <a:extLst>
                    <a:ext uri="{9D8B030D-6E8A-4147-A177-3AD203B41FA5}">
                      <a16:colId xmlns:a16="http://schemas.microsoft.com/office/drawing/2014/main" val="4120118734"/>
                    </a:ext>
                  </a:extLst>
                </a:gridCol>
                <a:gridCol w="1121956">
                  <a:extLst>
                    <a:ext uri="{9D8B030D-6E8A-4147-A177-3AD203B41FA5}">
                      <a16:colId xmlns:a16="http://schemas.microsoft.com/office/drawing/2014/main" val="2651266558"/>
                    </a:ext>
                  </a:extLst>
                </a:gridCol>
                <a:gridCol w="1089274">
                  <a:extLst>
                    <a:ext uri="{9D8B030D-6E8A-4147-A177-3AD203B41FA5}">
                      <a16:colId xmlns:a16="http://schemas.microsoft.com/office/drawing/2014/main" val="187081944"/>
                    </a:ext>
                  </a:extLst>
                </a:gridCol>
                <a:gridCol w="1089274">
                  <a:extLst>
                    <a:ext uri="{9D8B030D-6E8A-4147-A177-3AD203B41FA5}">
                      <a16:colId xmlns:a16="http://schemas.microsoft.com/office/drawing/2014/main" val="4058648912"/>
                    </a:ext>
                  </a:extLst>
                </a:gridCol>
                <a:gridCol w="1089274">
                  <a:extLst>
                    <a:ext uri="{9D8B030D-6E8A-4147-A177-3AD203B41FA5}">
                      <a16:colId xmlns:a16="http://schemas.microsoft.com/office/drawing/2014/main" val="2093929946"/>
                    </a:ext>
                  </a:extLst>
                </a:gridCol>
                <a:gridCol w="1125549">
                  <a:extLst>
                    <a:ext uri="{9D8B030D-6E8A-4147-A177-3AD203B41FA5}">
                      <a16:colId xmlns:a16="http://schemas.microsoft.com/office/drawing/2014/main" val="3110558412"/>
                    </a:ext>
                  </a:extLst>
                </a:gridCol>
                <a:gridCol w="1125549">
                  <a:extLst>
                    <a:ext uri="{9D8B030D-6E8A-4147-A177-3AD203B41FA5}">
                      <a16:colId xmlns:a16="http://schemas.microsoft.com/office/drawing/2014/main" val="4278040420"/>
                    </a:ext>
                  </a:extLst>
                </a:gridCol>
                <a:gridCol w="1053000">
                  <a:extLst>
                    <a:ext uri="{9D8B030D-6E8A-4147-A177-3AD203B41FA5}">
                      <a16:colId xmlns:a16="http://schemas.microsoft.com/office/drawing/2014/main" val="2507871209"/>
                    </a:ext>
                  </a:extLst>
                </a:gridCol>
                <a:gridCol w="1053000">
                  <a:extLst>
                    <a:ext uri="{9D8B030D-6E8A-4147-A177-3AD203B41FA5}">
                      <a16:colId xmlns:a16="http://schemas.microsoft.com/office/drawing/2014/main" val="3739836935"/>
                    </a:ext>
                  </a:extLst>
                </a:gridCol>
                <a:gridCol w="1089274">
                  <a:extLst>
                    <a:ext uri="{9D8B030D-6E8A-4147-A177-3AD203B41FA5}">
                      <a16:colId xmlns:a16="http://schemas.microsoft.com/office/drawing/2014/main" val="2362895601"/>
                    </a:ext>
                  </a:extLst>
                </a:gridCol>
              </a:tblGrid>
              <a:tr h="383719">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HoloLens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Magic Leap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Meta Quest Pro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solidFill>
                            <a:schemeClr val="bg1"/>
                          </a:solidFill>
                          <a:latin typeface="+mn-lt"/>
                        </a:rPr>
                        <a:t>Vuzix Blade 2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err="1">
                          <a:solidFill>
                            <a:schemeClr val="bg1"/>
                          </a:solidFill>
                          <a:latin typeface="+mn-lt"/>
                        </a:rPr>
                        <a:t>Vuzix</a:t>
                      </a:r>
                      <a:r>
                        <a:rPr lang="en-US" sz="900">
                          <a:solidFill>
                            <a:schemeClr val="bg1"/>
                          </a:solidFill>
                          <a:latin typeface="+mn-lt"/>
                        </a:rPr>
                        <a:t> M400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a:solidFill>
                            <a:schemeClr val="bg1"/>
                          </a:solidFill>
                          <a:latin typeface="+mn-lt"/>
                        </a:rPr>
                        <a:t>Google Glass 2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extLst>
                  <a:ext uri="{0D108BD9-81ED-4DB2-BD59-A6C34878D82A}">
                    <a16:rowId xmlns:a16="http://schemas.microsoft.com/office/drawing/2014/main" val="762842845"/>
                  </a:ext>
                </a:extLst>
              </a:tr>
              <a:tr h="32727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a:t>
                      </a:r>
                      <a:r>
                        <a:rPr kumimoji="0" lang="en-US" sz="900" b="0" i="0" u="none" strike="noStrike" kern="1200" cap="none" spc="0" normalizeH="0" baseline="0" noProof="0" dirty="0">
                          <a:ln>
                            <a:noFill/>
                          </a:ln>
                          <a:solidFill>
                            <a:schemeClr val="bg1"/>
                          </a:solidFill>
                          <a:effectLst/>
                          <a:uLnTx/>
                          <a:uFillTx/>
                          <a:latin typeface="+mn-lt"/>
                          <a:ea typeface="+mn-ea"/>
                          <a:cs typeface="+mn-cs"/>
                        </a:rPr>
                        <a:t>Lighting conditions</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9">
                  <a:txBody>
                    <a:bodyPr/>
                    <a:lstStyle/>
                    <a:p>
                      <a:r>
                        <a:rPr lang="en-US" sz="900" dirty="0">
                          <a:latin typeface="+mn-lt"/>
                        </a:rPr>
                        <a:t>Irrespective of AR platforms, their tracking engine performs better or worse in different light conditions due to the fluctuating quality of video frames being captured in different light conditions, making it easy or hard for the tracking engine’s computer vision algorithms to detect a marker in those video frames. In order to choose an AR platform that best accommodates the target lighting conditions:</a:t>
                      </a:r>
                    </a:p>
                    <a:p>
                      <a:pPr marL="342900" indent="-342900">
                        <a:buAutoNum type="arabicParenR"/>
                      </a:pPr>
                      <a:r>
                        <a:rPr lang="en-US" sz="900" dirty="0">
                          <a:latin typeface="+mn-lt"/>
                        </a:rPr>
                        <a:t>Test different candidate AR platforms in different lighting conditions and choose the most performant one </a:t>
                      </a:r>
                    </a:p>
                    <a:p>
                      <a:pPr marL="342900" indent="-342900">
                        <a:buAutoNum type="arabicParenR"/>
                      </a:pPr>
                      <a:r>
                        <a:rPr lang="en-US" sz="900" dirty="0">
                          <a:latin typeface="+mn-lt"/>
                        </a:rPr>
                        <a:t>Or: customize the tracking engine’s computer </a:t>
                      </a:r>
                      <a:r>
                        <a:rPr lang="en-US" sz="900">
                          <a:latin typeface="+mn-lt"/>
                        </a:rPr>
                        <a:t>vision algorithms </a:t>
                      </a:r>
                      <a:endParaRPr lang="en-US" sz="900" dirty="0">
                        <a:latin typeface="+mn-lt"/>
                      </a:endParaRPr>
                    </a:p>
                    <a:p>
                      <a:pPr marL="342900" indent="-342900">
                        <a:buAutoNum type="arabicParenR"/>
                      </a:pPr>
                      <a:r>
                        <a:rPr lang="en-US" sz="900" dirty="0">
                          <a:latin typeface="+mn-lt"/>
                        </a:rPr>
                        <a:t>Or: customize the camera’s properties to improve the quality of the captured video frames e.g., reduce the camera’s exposure level in an overly bright environment (</a:t>
                      </a:r>
                      <a:r>
                        <a:rPr lang="en-US" sz="900" dirty="0">
                          <a:latin typeface="+mn-lt"/>
                          <a:hlinkClick r:id="rId4"/>
                        </a:rPr>
                        <a:t>source</a:t>
                      </a:r>
                      <a:r>
                        <a:rPr lang="en-US" sz="900" dirty="0">
                          <a:latin typeface="+mn-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sz="1250"/>
                    </a:p>
                  </a:txBody>
                  <a:tcPr>
                    <a:solidFill>
                      <a:schemeClr val="bg1"/>
                    </a:solidFill>
                  </a:tcPr>
                </a:tc>
                <a:tc hMerge="1">
                  <a:txBody>
                    <a:bodyPr/>
                    <a:lstStyle/>
                    <a:p>
                      <a:endParaRPr lang="en-US"/>
                    </a:p>
                  </a:txBody>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tc hMerge="1">
                  <a:txBody>
                    <a:bodyPr/>
                    <a:lstStyle/>
                    <a:p>
                      <a:endParaRPr lang="en-US" sz="1250"/>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2. </a:t>
                      </a:r>
                      <a:r>
                        <a:rPr kumimoji="0" lang="en-US" sz="900" b="0" i="0" u="none" strike="noStrike" kern="1200" cap="none" spc="0" normalizeH="0" baseline="0" noProof="0" dirty="0">
                          <a:ln>
                            <a:noFill/>
                          </a:ln>
                          <a:solidFill>
                            <a:schemeClr val="bg1"/>
                          </a:solidFill>
                          <a:effectLst/>
                          <a:uLnTx/>
                          <a:uFillTx/>
                          <a:latin typeface="+mn-lt"/>
                          <a:ea typeface="+mn-ea"/>
                          <a:cs typeface="+mn-cs"/>
                        </a:rPr>
                        <a:t>Network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Offline mode supported when implementing </a:t>
                      </a:r>
                      <a:r>
                        <a:rPr lang="en-US" sz="900" dirty="0">
                          <a:latin typeface="+mn-lt"/>
                          <a:hlinkClick r:id="rId5"/>
                        </a:rPr>
                        <a:t>Service Worker</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Offline mode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Offline mode supported with </a:t>
                      </a:r>
                      <a:r>
                        <a:rPr lang="en-US" sz="900">
                          <a:latin typeface="+mn-lt"/>
                          <a:hlinkClick r:id="rId6"/>
                        </a:rPr>
                        <a:t>offline subscription</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Work instructions in </a:t>
                      </a:r>
                      <a:r>
                        <a:rPr lang="en-US" sz="900" dirty="0">
                          <a:latin typeface="+mn-lt"/>
                          <a:hlinkClick r:id="rId7"/>
                        </a:rPr>
                        <a:t>Dynamics 365 Guides</a:t>
                      </a:r>
                      <a:r>
                        <a:rPr lang="en-US" sz="900" dirty="0">
                          <a:latin typeface="+mn-lt"/>
                        </a:rPr>
                        <a:t> support offline mode with limitations (e.g., no video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Offline mode supported</a:t>
                      </a:r>
                      <a:endParaRPr lang="en-US" sz="9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 info about offline mode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35094896"/>
                  </a:ext>
                </a:extLst>
              </a:tr>
              <a:tr h="0">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a:t>
                      </a:r>
                      <a:r>
                        <a:rPr kumimoji="0" lang="en-US" sz="900" b="0" i="0" u="none" strike="noStrike" kern="1200" cap="none" spc="0" normalizeH="0" baseline="0" noProof="0" dirty="0">
                          <a:ln>
                            <a:noFill/>
                          </a:ln>
                          <a:solidFill>
                            <a:schemeClr val="bg1"/>
                          </a:solidFill>
                          <a:effectLst/>
                          <a:uLnTx/>
                          <a:uFillTx/>
                          <a:latin typeface="+mn-lt"/>
                          <a:ea typeface="+mn-ea"/>
                          <a:cs typeface="+mn-cs"/>
                        </a:rPr>
                        <a:t>Noise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Device-specific</a:t>
                      </a:r>
                    </a:p>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9"/>
                        </a:rPr>
                        <a:t>5 noise 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0"/>
                        </a:rPr>
                        <a:t>2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11"/>
                        </a:rPr>
                        <a:t>3 noise-cancelling microphones</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3 noise cancelling microphones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5097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4. Operating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3"/>
                        </a:rPr>
                        <a:t>10°C to 35°C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4"/>
                        </a:rPr>
                        <a:t>10°C to 30°C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a:t>
                      </a:r>
                      <a:r>
                        <a:rPr lang="en-US" sz="900" b="0" i="0">
                          <a:solidFill>
                            <a:srgbClr val="1C1D1D"/>
                          </a:solidFill>
                          <a:effectLst/>
                          <a:latin typeface="+mn-lt"/>
                          <a:hlinkClick r:id="rId15"/>
                        </a:rPr>
                        <a:t>°</a:t>
                      </a:r>
                      <a:r>
                        <a:rPr lang="en-US" sz="900">
                          <a:latin typeface="+mn-lt"/>
                          <a:hlinkClick r:id="rId15"/>
                        </a:rPr>
                        <a:t>C to 35</a:t>
                      </a:r>
                      <a:r>
                        <a:rPr lang="en-US" sz="900" b="0" i="0">
                          <a:solidFill>
                            <a:srgbClr val="1C1D1D"/>
                          </a:solidFill>
                          <a:effectLst/>
                          <a:latin typeface="+mn-lt"/>
                          <a:hlinkClick r:id="rId15"/>
                        </a:rPr>
                        <a:t>°</a:t>
                      </a:r>
                      <a:r>
                        <a:rPr lang="en-US" sz="900">
                          <a:latin typeface="+mn-lt"/>
                          <a:hlinkClick r:id="rId15"/>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-20</a:t>
                      </a:r>
                      <a:r>
                        <a:rPr lang="en-US" sz="900" b="0" i="0">
                          <a:solidFill>
                            <a:srgbClr val="1C1D1D"/>
                          </a:solidFill>
                          <a:effectLst/>
                          <a:latin typeface="+mn-lt"/>
                          <a:hlinkClick r:id="rId11"/>
                        </a:rPr>
                        <a:t>°</a:t>
                      </a:r>
                      <a:r>
                        <a:rPr lang="en-US" sz="900">
                          <a:latin typeface="+mn-lt"/>
                          <a:hlinkClick r:id="rId11"/>
                        </a:rPr>
                        <a:t>C to 45</a:t>
                      </a:r>
                      <a:r>
                        <a:rPr lang="en-US" sz="900" b="0" i="0">
                          <a:solidFill>
                            <a:srgbClr val="1C1D1D"/>
                          </a:solidFill>
                          <a:effectLst/>
                          <a:latin typeface="+mn-lt"/>
                          <a:hlinkClick r:id="rId11"/>
                        </a:rPr>
                        <a:t>°</a:t>
                      </a:r>
                      <a:r>
                        <a:rPr lang="en-US" sz="900">
                          <a:latin typeface="+mn-lt"/>
                          <a:hlinkClick r:id="rId11"/>
                        </a:rPr>
                        <a:t>C</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0°C to 35°C</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655122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5. Operating 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5"/>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1"/>
                        </a:rPr>
                        <a:t>0%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a:latin typeface="+mn-lt"/>
                          <a:hlinkClick r:id="rId16"/>
                        </a:rPr>
                        <a:t>5% to 95%</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715295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6. </a:t>
                      </a:r>
                      <a:r>
                        <a:rPr kumimoji="0" lang="en-US" sz="900" b="0" i="0" u="none" strike="noStrike" kern="1200" cap="none" spc="0" normalizeH="0" baseline="0" noProof="0" dirty="0">
                          <a:ln>
                            <a:noFill/>
                          </a:ln>
                          <a:solidFill>
                            <a:schemeClr val="bg1"/>
                          </a:solidFill>
                          <a:effectLst/>
                          <a:uLnTx/>
                          <a:uFillTx/>
                          <a:latin typeface="+mn-lt"/>
                          <a:ea typeface="+mn-ea"/>
                          <a:cs typeface="+mn-cs"/>
                        </a:rPr>
                        <a:t>Drop-safe</a:t>
                      </a:r>
                      <a:endParaRPr lang="en-US" sz="9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7"/>
                        </a:rPr>
                        <a:t>MIL-STD-810G certification</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585393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Water/ Dustproof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900">
                          <a:latin typeface="+mn-lt"/>
                          <a:hlinkClick r:id="rId18"/>
                        </a:rPr>
                        <a:t>IP50 Dust proof</a:t>
                      </a:r>
                      <a:r>
                        <a:rPr lang="en-US" sz="90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1"/>
                        </a:rPr>
                        <a:t>IP67 </a:t>
                      </a:r>
                    </a:p>
                    <a:p>
                      <a:r>
                        <a:rPr lang="en-US" sz="700" dirty="0">
                          <a:latin typeface="+mn-lt"/>
                          <a:hlinkClick r:id="rId11"/>
                        </a:rPr>
                        <a:t>Dust + water protection certification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latin typeface="+mn-lt"/>
                          <a:hlinkClick r:id="rId12"/>
                        </a:rPr>
                        <a:t>IP53</a:t>
                      </a:r>
                    </a:p>
                    <a:p>
                      <a:r>
                        <a:rPr lang="en-US" sz="700" dirty="0">
                          <a:latin typeface="+mn-lt"/>
                          <a:hlinkClick r:id="rId12"/>
                        </a:rPr>
                        <a:t>(Resistant to water spray and limited dust ingression)</a:t>
                      </a:r>
                      <a:endParaRPr lang="en-US" sz="7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46481"/>
                  </a:ext>
                </a:extLst>
              </a:tr>
            </a:tbl>
          </a:graphicData>
        </a:graphic>
      </p:graphicFrame>
    </p:spTree>
    <p:extLst>
      <p:ext uri="{BB962C8B-B14F-4D97-AF65-F5344CB8AC3E}">
        <p14:creationId xmlns:p14="http://schemas.microsoft.com/office/powerpoint/2010/main" val="132057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pic>
        <p:nvPicPr>
          <p:cNvPr id="14" name="Picture 13">
            <a:extLst>
              <a:ext uri="{FF2B5EF4-FFF2-40B4-BE49-F238E27FC236}">
                <a16:creationId xmlns:a16="http://schemas.microsoft.com/office/drawing/2014/main" id="{6C3E25DC-C559-1501-7277-F3E45850714A}"/>
              </a:ext>
            </a:extLst>
          </p:cNvPr>
          <p:cNvPicPr>
            <a:picLocks noChangeAspect="1"/>
          </p:cNvPicPr>
          <p:nvPr/>
        </p:nvPicPr>
        <p:blipFill>
          <a:blip r:embed="rId4"/>
          <a:stretch>
            <a:fillRect/>
          </a:stretch>
        </p:blipFill>
        <p:spPr>
          <a:xfrm>
            <a:off x="3598344" y="1190626"/>
            <a:ext cx="4704475" cy="1481565"/>
          </a:xfrm>
          <a:prstGeom prst="rect">
            <a:avLst/>
          </a:prstGeom>
        </p:spPr>
      </p:pic>
      <p:sp>
        <p:nvSpPr>
          <p:cNvPr id="18" name="TextBox 17">
            <a:extLst>
              <a:ext uri="{FF2B5EF4-FFF2-40B4-BE49-F238E27FC236}">
                <a16:creationId xmlns:a16="http://schemas.microsoft.com/office/drawing/2014/main" id="{112447FC-23EC-BCE2-F09E-2980CD596A6E}"/>
              </a:ext>
            </a:extLst>
          </p:cNvPr>
          <p:cNvSpPr txBox="1"/>
          <p:nvPr/>
        </p:nvSpPr>
        <p:spPr>
          <a:xfrm flipH="1">
            <a:off x="232362" y="6152885"/>
            <a:ext cx="8729686"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P. Milgram, H. </a:t>
            </a:r>
            <a:r>
              <a:rPr lang="en-US" sz="700" err="1"/>
              <a:t>Takemura</a:t>
            </a:r>
            <a:r>
              <a:rPr lang="en-US" sz="700"/>
              <a:t>, A. </a:t>
            </a:r>
            <a:r>
              <a:rPr lang="en-US" sz="700" err="1"/>
              <a:t>Utsumi</a:t>
            </a:r>
            <a:r>
              <a:rPr lang="en-US" sz="700"/>
              <a:t>, and F. </a:t>
            </a:r>
            <a:r>
              <a:rPr lang="en-US" sz="700" err="1"/>
              <a:t>Kishino</a:t>
            </a:r>
            <a:r>
              <a:rPr lang="en-US" sz="700"/>
              <a:t>, "Augmented reality: A class of displays on the reality-virtuality continuum," in </a:t>
            </a:r>
            <a:r>
              <a:rPr lang="en-US" sz="700" err="1"/>
              <a:t>Telemanipulator</a:t>
            </a:r>
            <a:r>
              <a:rPr lang="en-US" sz="700"/>
              <a:t> and telepresence technologies, 1995, vol. 2351: </a:t>
            </a:r>
            <a:r>
              <a:rPr lang="en-US" sz="700" err="1"/>
              <a:t>Spie</a:t>
            </a:r>
            <a:r>
              <a:rPr lang="en-US" sz="700"/>
              <a:t>, pp. 282-292.</a:t>
            </a:r>
          </a:p>
          <a:p>
            <a:pPr lvl="0">
              <a:defRPr/>
            </a:pPr>
            <a:r>
              <a:rPr lang="en-US" sz="700"/>
              <a:t>Photo credits:</a:t>
            </a:r>
          </a:p>
          <a:p>
            <a:pPr lvl="0">
              <a:defRPr/>
            </a:pPr>
            <a:r>
              <a:rPr lang="en-US" sz="700">
                <a:hlinkClick r:id="rId5"/>
              </a:rPr>
              <a:t>https://gfycat.com/animatedmadbobcat </a:t>
            </a:r>
          </a:p>
          <a:p>
            <a:pPr lvl="0">
              <a:defRPr/>
            </a:pPr>
            <a:r>
              <a:rPr lang="en-US" sz="700">
                <a:hlinkClick r:id="rId5"/>
              </a:rPr>
              <a:t>https://observer.com/2022/10/microsoft-teams-goes-virtual-and-avatars-finally-get-legs-as-mark-zuckerberg-announces-new-metaverse-developments/</a:t>
            </a:r>
            <a:r>
              <a:rPr lang="en-US" sz="700"/>
              <a:t> </a:t>
            </a:r>
          </a:p>
          <a:p>
            <a:pPr lvl="0">
              <a:defRPr/>
            </a:pPr>
            <a:r>
              <a:rPr lang="en-US" sz="700">
                <a:hlinkClick r:id="rId6"/>
              </a:rPr>
              <a:t>https://www.rtlnieuws.nl/tech/artikel/5264551/microsoft-stort-zich-op-metaverse-teams-krijgt-live-3d-avatars</a:t>
            </a:r>
            <a:r>
              <a:rPr lang="en-US" sz="700"/>
              <a:t> </a:t>
            </a:r>
          </a:p>
          <a:p>
            <a:pPr lvl="0">
              <a:defRPr/>
            </a:pPr>
            <a:r>
              <a:rPr lang="en-US" sz="700"/>
              <a:t> </a:t>
            </a:r>
            <a:endParaRPr lang="en-US" sz="700" b="0" i="0" u="sng">
              <a:solidFill>
                <a:srgbClr val="1155CC"/>
              </a:solidFill>
              <a:effectLst/>
            </a:endParaRPr>
          </a:p>
          <a:p>
            <a:endParaRPr lang="en-US" sz="700"/>
          </a:p>
        </p:txBody>
      </p:sp>
      <p:pic>
        <p:nvPicPr>
          <p:cNvPr id="1026" name="Picture 2" descr="Microsoft Teams Goes Virtual and Avatars Finally Get Legs as Mark  Zuckerberg Announces New Metaverse Developments | Observer">
            <a:extLst>
              <a:ext uri="{FF2B5EF4-FFF2-40B4-BE49-F238E27FC236}">
                <a16:creationId xmlns:a16="http://schemas.microsoft.com/office/drawing/2014/main" id="{27C425DC-16B0-1FD0-7BDB-00CFAF76E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264" y="3376670"/>
            <a:ext cx="3840001"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A1620B-734C-4EEE-9164-2B29E6D4F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1673" y="3386268"/>
            <a:ext cx="3840000" cy="216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7658CB9-109B-A01F-F499-C54215CC00E0}"/>
              </a:ext>
            </a:extLst>
          </p:cNvPr>
          <p:cNvCxnSpPr>
            <a:cxnSpLocks/>
          </p:cNvCxnSpPr>
          <p:nvPr/>
        </p:nvCxnSpPr>
        <p:spPr>
          <a:xfrm flipH="1">
            <a:off x="2176463" y="2139949"/>
            <a:ext cx="2428043" cy="1069976"/>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12000C-085C-6CCA-129C-3BAAA578D505}"/>
              </a:ext>
            </a:extLst>
          </p:cNvPr>
          <p:cNvCxnSpPr/>
          <p:nvPr/>
        </p:nvCxnSpPr>
        <p:spPr>
          <a:xfrm>
            <a:off x="8043257" y="2205038"/>
            <a:ext cx="1243618" cy="104298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9A52F0-8E1D-AFE3-0A4F-26B9F57E4201}"/>
              </a:ext>
            </a:extLst>
          </p:cNvPr>
          <p:cNvCxnSpPr/>
          <p:nvPr/>
        </p:nvCxnSpPr>
        <p:spPr>
          <a:xfrm>
            <a:off x="7158038" y="2147888"/>
            <a:ext cx="0" cy="1100137"/>
          </a:xfrm>
          <a:prstGeom prst="straightConnector1">
            <a:avLst/>
          </a:prstGeom>
          <a:ln w="38100">
            <a:solidFill>
              <a:srgbClr val="A100FF"/>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483A80F3-D2C4-F95E-8B83-DA1E7681CF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664" y="3345277"/>
            <a:ext cx="1232919" cy="220000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1D1DA842-792B-C266-FA8F-B1DAD357027E}"/>
              </a:ext>
            </a:extLst>
          </p:cNvPr>
          <p:cNvGrpSpPr/>
          <p:nvPr/>
        </p:nvGrpSpPr>
        <p:grpSpPr>
          <a:xfrm>
            <a:off x="95202" y="110946"/>
            <a:ext cx="8121582" cy="803903"/>
            <a:chOff x="95202" y="110946"/>
            <a:chExt cx="8121582" cy="803903"/>
          </a:xfrm>
        </p:grpSpPr>
        <p:sp>
          <p:nvSpPr>
            <p:cNvPr id="6" name="TextBox 5">
              <a:extLst>
                <a:ext uri="{FF2B5EF4-FFF2-40B4-BE49-F238E27FC236}">
                  <a16:creationId xmlns:a16="http://schemas.microsoft.com/office/drawing/2014/main" id="{0205A9BF-C02A-5BFE-2B40-7312F55467BB}"/>
                </a:ext>
              </a:extLst>
            </p:cNvPr>
            <p:cNvSpPr txBox="1"/>
            <p:nvPr/>
          </p:nvSpPr>
          <p:spPr>
            <a:xfrm>
              <a:off x="95202" y="391629"/>
              <a:ext cx="8121582" cy="523220"/>
            </a:xfrm>
            <a:prstGeom prst="rect">
              <a:avLst/>
            </a:prstGeom>
            <a:noFill/>
          </p:spPr>
          <p:txBody>
            <a:bodyPr wrap="none" rtlCol="0">
              <a:spAutoFit/>
            </a:bodyPr>
            <a:lstStyle/>
            <a:p>
              <a:r>
                <a:rPr lang="en-US" sz="2800" b="1" dirty="0">
                  <a:solidFill>
                    <a:srgbClr val="A100FF"/>
                  </a:solidFill>
                </a:rPr>
                <a:t>Augmented Reality (AR) 101: Mixed Reality Spectrum</a:t>
              </a:r>
            </a:p>
          </p:txBody>
        </p:sp>
        <p:grpSp>
          <p:nvGrpSpPr>
            <p:cNvPr id="7" name="Group 6">
              <a:extLst>
                <a:ext uri="{FF2B5EF4-FFF2-40B4-BE49-F238E27FC236}">
                  <a16:creationId xmlns:a16="http://schemas.microsoft.com/office/drawing/2014/main" id="{A34093F8-B228-2F51-3959-8B8D9EDAAB67}"/>
                </a:ext>
              </a:extLst>
            </p:cNvPr>
            <p:cNvGrpSpPr/>
            <p:nvPr/>
          </p:nvGrpSpPr>
          <p:grpSpPr>
            <a:xfrm>
              <a:off x="165824" y="110946"/>
              <a:ext cx="7562100" cy="324000"/>
              <a:chOff x="165824" y="85547"/>
              <a:chExt cx="5465613" cy="252013"/>
            </a:xfrm>
          </p:grpSpPr>
          <p:sp>
            <p:nvSpPr>
              <p:cNvPr id="8" name="Arrow: Pentagon 7">
                <a:extLst>
                  <a:ext uri="{FF2B5EF4-FFF2-40B4-BE49-F238E27FC236}">
                    <a16:creationId xmlns:a16="http://schemas.microsoft.com/office/drawing/2014/main" id="{01246D0C-3294-704F-5B32-D488DFFC332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9" name="Arrow: Chevron 8">
                <a:extLst>
                  <a:ext uri="{FF2B5EF4-FFF2-40B4-BE49-F238E27FC236}">
                    <a16:creationId xmlns:a16="http://schemas.microsoft.com/office/drawing/2014/main" id="{046F90B8-B7F1-504D-B5F0-469EF0044977}"/>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0" name="Arrow: Chevron 9">
                <a:extLst>
                  <a:ext uri="{FF2B5EF4-FFF2-40B4-BE49-F238E27FC236}">
                    <a16:creationId xmlns:a16="http://schemas.microsoft.com/office/drawing/2014/main" id="{BBA3FA20-C1EA-D90E-13E5-3E2803610A5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1" name="Arrow: Chevron 10">
                <a:extLst>
                  <a:ext uri="{FF2B5EF4-FFF2-40B4-BE49-F238E27FC236}">
                    <a16:creationId xmlns:a16="http://schemas.microsoft.com/office/drawing/2014/main" id="{AB1F09D8-5207-6A95-FC05-F4EB3FB45F3C}"/>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2" name="Arrow: Chevron 11">
                <a:extLst>
                  <a:ext uri="{FF2B5EF4-FFF2-40B4-BE49-F238E27FC236}">
                    <a16:creationId xmlns:a16="http://schemas.microsoft.com/office/drawing/2014/main" id="{52AB3468-D085-E112-6F2D-616DAA63B8EA}"/>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spTree>
    <p:extLst>
      <p:ext uri="{BB962C8B-B14F-4D97-AF65-F5344CB8AC3E}">
        <p14:creationId xmlns:p14="http://schemas.microsoft.com/office/powerpoint/2010/main" val="20083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002454844"/>
              </p:ext>
            </p:extLst>
          </p:nvPr>
        </p:nvGraphicFramePr>
        <p:xfrm>
          <a:off x="200113" y="875825"/>
          <a:ext cx="11551366" cy="4434840"/>
        </p:xfrm>
        <a:graphic>
          <a:graphicData uri="http://schemas.openxmlformats.org/drawingml/2006/table">
            <a:tbl>
              <a:tblPr firstRow="1" bandRow="1">
                <a:tableStyleId>{5940675A-B579-460E-94D1-54222C63F5DA}</a:tableStyleId>
              </a:tblPr>
              <a:tblGrid>
                <a:gridCol w="804689">
                  <a:extLst>
                    <a:ext uri="{9D8B030D-6E8A-4147-A177-3AD203B41FA5}">
                      <a16:colId xmlns:a16="http://schemas.microsoft.com/office/drawing/2014/main" val="2323611179"/>
                    </a:ext>
                  </a:extLst>
                </a:gridCol>
                <a:gridCol w="915757">
                  <a:extLst>
                    <a:ext uri="{9D8B030D-6E8A-4147-A177-3AD203B41FA5}">
                      <a16:colId xmlns:a16="http://schemas.microsoft.com/office/drawing/2014/main" val="4120118734"/>
                    </a:ext>
                  </a:extLst>
                </a:gridCol>
                <a:gridCol w="1189315">
                  <a:extLst>
                    <a:ext uri="{9D8B030D-6E8A-4147-A177-3AD203B41FA5}">
                      <a16:colId xmlns:a16="http://schemas.microsoft.com/office/drawing/2014/main" val="2651266558"/>
                    </a:ext>
                  </a:extLst>
                </a:gridCol>
                <a:gridCol w="1043272">
                  <a:extLst>
                    <a:ext uri="{9D8B030D-6E8A-4147-A177-3AD203B41FA5}">
                      <a16:colId xmlns:a16="http://schemas.microsoft.com/office/drawing/2014/main" val="187081944"/>
                    </a:ext>
                  </a:extLst>
                </a:gridCol>
                <a:gridCol w="1080202">
                  <a:extLst>
                    <a:ext uri="{9D8B030D-6E8A-4147-A177-3AD203B41FA5}">
                      <a16:colId xmlns:a16="http://schemas.microsoft.com/office/drawing/2014/main" val="2297436388"/>
                    </a:ext>
                  </a:extLst>
                </a:gridCol>
                <a:gridCol w="1089433">
                  <a:extLst>
                    <a:ext uri="{9D8B030D-6E8A-4147-A177-3AD203B41FA5}">
                      <a16:colId xmlns:a16="http://schemas.microsoft.com/office/drawing/2014/main" val="2093929946"/>
                    </a:ext>
                  </a:extLst>
                </a:gridCol>
                <a:gridCol w="1107898">
                  <a:extLst>
                    <a:ext uri="{9D8B030D-6E8A-4147-A177-3AD203B41FA5}">
                      <a16:colId xmlns:a16="http://schemas.microsoft.com/office/drawing/2014/main" val="3110558412"/>
                    </a:ext>
                  </a:extLst>
                </a:gridCol>
                <a:gridCol w="1126364">
                  <a:extLst>
                    <a:ext uri="{9D8B030D-6E8A-4147-A177-3AD203B41FA5}">
                      <a16:colId xmlns:a16="http://schemas.microsoft.com/office/drawing/2014/main" val="2077695949"/>
                    </a:ext>
                  </a:extLst>
                </a:gridCol>
                <a:gridCol w="1052503">
                  <a:extLst>
                    <a:ext uri="{9D8B030D-6E8A-4147-A177-3AD203B41FA5}">
                      <a16:colId xmlns:a16="http://schemas.microsoft.com/office/drawing/2014/main" val="2507871209"/>
                    </a:ext>
                  </a:extLst>
                </a:gridCol>
                <a:gridCol w="1052503">
                  <a:extLst>
                    <a:ext uri="{9D8B030D-6E8A-4147-A177-3AD203B41FA5}">
                      <a16:colId xmlns:a16="http://schemas.microsoft.com/office/drawing/2014/main" val="3739836935"/>
                    </a:ext>
                  </a:extLst>
                </a:gridCol>
                <a:gridCol w="1089430">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rPr>
                        <a:t>WebAR</a:t>
                      </a:r>
                    </a:p>
                    <a:p>
                      <a:pPr algn="ctr"/>
                      <a:r>
                        <a:rPr lang="en-US" sz="900" dirty="0">
                          <a:solidFill>
                            <a:schemeClr val="bg1"/>
                          </a:solidFill>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rPr>
                        <a:t>Native AR</a:t>
                      </a:r>
                    </a:p>
                    <a:p>
                      <a:pPr algn="ctr"/>
                      <a:r>
                        <a:rPr lang="en-US" sz="900" dirty="0">
                          <a:solidFill>
                            <a:schemeClr val="bg1"/>
                          </a:solidFill>
                        </a:rPr>
                        <a:t>(Android, iOS)</a:t>
                      </a:r>
                    </a:p>
                  </a:txBody>
                  <a:tcPr>
                    <a:solidFill>
                      <a:srgbClr val="A100FF"/>
                    </a:solidFill>
                  </a:tcPr>
                </a:tc>
                <a:tc>
                  <a:txBody>
                    <a:bodyPr/>
                    <a:lstStyle/>
                    <a:p>
                      <a:pPr algn="ctr"/>
                      <a:r>
                        <a:rPr lang="en-US" sz="900" err="1">
                          <a:solidFill>
                            <a:schemeClr val="bg1"/>
                          </a:solidFill>
                        </a:rPr>
                        <a:t>Varjo</a:t>
                      </a:r>
                      <a:r>
                        <a:rPr lang="en-US" sz="900">
                          <a:solidFill>
                            <a:schemeClr val="bg1"/>
                          </a:solidFill>
                        </a:rPr>
                        <a:t> XR-3 (2020)</a:t>
                      </a:r>
                    </a:p>
                  </a:txBody>
                  <a:tcPr>
                    <a:solidFill>
                      <a:srgbClr val="A100FF"/>
                    </a:solidFill>
                  </a:tcPr>
                </a:tc>
                <a:tc>
                  <a:txBody>
                    <a:bodyPr/>
                    <a:lstStyle/>
                    <a:p>
                      <a:pPr algn="ctr"/>
                      <a:r>
                        <a:rPr lang="en-US" sz="900">
                          <a:solidFill>
                            <a:schemeClr val="bg1"/>
                          </a:solidFill>
                        </a:rPr>
                        <a:t>HoloLens 2 (2019)</a:t>
                      </a:r>
                    </a:p>
                  </a:txBody>
                  <a:tcPr>
                    <a:solidFill>
                      <a:srgbClr val="A100FF"/>
                    </a:solidFill>
                  </a:tcPr>
                </a:tc>
                <a:tc>
                  <a:txBody>
                    <a:bodyPr/>
                    <a:lstStyle/>
                    <a:p>
                      <a:pPr algn="ctr"/>
                      <a:r>
                        <a:rPr lang="en-US" sz="900">
                          <a:solidFill>
                            <a:schemeClr val="bg1"/>
                          </a:solidFill>
                        </a:rPr>
                        <a:t>Magic Leap 2 (2022)</a:t>
                      </a:r>
                    </a:p>
                  </a:txBody>
                  <a:tcPr>
                    <a:solidFill>
                      <a:srgbClr val="A100FF"/>
                    </a:solidFill>
                  </a:tcPr>
                </a:tc>
                <a:tc>
                  <a:txBody>
                    <a:bodyPr/>
                    <a:lstStyle/>
                    <a:p>
                      <a:pPr algn="ctr"/>
                      <a:r>
                        <a:rPr lang="en-US" sz="900">
                          <a:solidFill>
                            <a:schemeClr val="bg1"/>
                          </a:solidFill>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rPr>
                        <a:t>Vuzix</a:t>
                      </a:r>
                      <a:r>
                        <a:rPr lang="en-US" sz="900">
                          <a:solidFill>
                            <a:schemeClr val="bg1"/>
                          </a:solidFill>
                        </a:rPr>
                        <a:t> Blade 2 (2022)</a:t>
                      </a:r>
                    </a:p>
                  </a:txBody>
                  <a:tcPr>
                    <a:solidFill>
                      <a:srgbClr val="A100FF"/>
                    </a:solidFill>
                  </a:tcPr>
                </a:tc>
                <a:tc>
                  <a:txBody>
                    <a:bodyPr/>
                    <a:lstStyle/>
                    <a:p>
                      <a:pPr algn="ctr"/>
                      <a:r>
                        <a:rPr lang="en-US" sz="900">
                          <a:solidFill>
                            <a:schemeClr val="bg1"/>
                          </a:solidFill>
                        </a:rPr>
                        <a:t>Vuzix M400 (2020)</a:t>
                      </a:r>
                    </a:p>
                  </a:txBody>
                  <a:tcPr>
                    <a:solidFill>
                      <a:srgbClr val="A100FF"/>
                    </a:solidFill>
                  </a:tcPr>
                </a:tc>
                <a:tc>
                  <a:txBody>
                    <a:bodyPr/>
                    <a:lstStyle/>
                    <a:p>
                      <a:pPr algn="ctr"/>
                      <a:r>
                        <a:rPr lang="en-US" sz="900">
                          <a:solidFill>
                            <a:schemeClr val="bg1"/>
                          </a:solidFill>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a:t>
                      </a:r>
                      <a:r>
                        <a:rPr lang="en-US" sz="900" dirty="0">
                          <a:latin typeface="+mn-lt"/>
                        </a:rPr>
                        <a:t> Usage conditions-specific selection criteria</a:t>
                      </a:r>
                    </a:p>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8. Compliance with health/ safety standards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92075" indent="-92075">
                        <a:buFont typeface="Arial" panose="020B0604020202020204" pitchFamily="34" charset="0"/>
                        <a:buChar char="•"/>
                      </a:pPr>
                      <a:r>
                        <a:rPr lang="pl-PL" sz="900">
                          <a:latin typeface="+mn-lt"/>
                          <a:hlinkClick r:id="rId5"/>
                        </a:rPr>
                        <a:t>ANSI Z87.1, CSA Z94.3 and EN 166</a:t>
                      </a:r>
                      <a:r>
                        <a:rPr lang="en-US" sz="900">
                          <a:latin typeface="+mn-lt"/>
                          <a:hlinkClick r:id="rId5"/>
                        </a:rPr>
                        <a:t> certifications for eye safety</a:t>
                      </a:r>
                      <a:r>
                        <a:rPr lang="en-US" sz="900">
                          <a:latin typeface="+mn-lt"/>
                        </a:rPr>
                        <a:t>.</a:t>
                      </a:r>
                    </a:p>
                    <a:p>
                      <a:pPr marL="92075" indent="-92075">
                        <a:buFont typeface="Arial" panose="020B0604020202020204" pitchFamily="34" charset="0"/>
                        <a:buChar char="•"/>
                      </a:pPr>
                      <a:r>
                        <a:rPr lang="en-US" sz="900">
                          <a:latin typeface="+mn-lt"/>
                          <a:hlinkClick r:id="rId6"/>
                        </a:rPr>
                        <a:t>Hardhat-integrated</a:t>
                      </a:r>
                      <a:r>
                        <a:rPr lang="en-US" sz="900">
                          <a:latin typeface="+mn-lt"/>
                        </a:rPr>
                        <a:t>;</a:t>
                      </a:r>
                    </a:p>
                    <a:p>
                      <a:pPr marL="92075" indent="-92075">
                        <a:buFont typeface="Arial" panose="020B0604020202020204" pitchFamily="34" charset="0"/>
                        <a:buChar char="•"/>
                      </a:pPr>
                      <a:r>
                        <a:rPr lang="en-US" sz="900">
                          <a:latin typeface="+mn-lt"/>
                          <a:hlinkClick r:id="rId7"/>
                        </a:rPr>
                        <a:t>Compliant with regulated environments e.g., clean rooms</a:t>
                      </a:r>
                      <a:r>
                        <a:rPr lang="en-US" sz="900">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8"/>
                        </a:rPr>
                        <a:t>IEC 60601 certifications for medical use</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tc>
                  <a:txBody>
                    <a:bodyPr/>
                    <a:lstStyle/>
                    <a:p>
                      <a:pPr marL="85725" indent="-85725">
                        <a:buFont typeface="Arial" panose="020B0604020202020204" pitchFamily="34" charset="0"/>
                        <a:buChar char="•"/>
                      </a:pPr>
                      <a:r>
                        <a:rPr lang="en-US" sz="900">
                          <a:latin typeface="+mn-lt"/>
                          <a:hlinkClick r:id="rId9"/>
                        </a:rPr>
                        <a:t>UV protection lens; </a:t>
                      </a:r>
                    </a:p>
                    <a:p>
                      <a:pPr marL="85725" indent="-85725">
                        <a:buFont typeface="Arial" panose="020B0604020202020204" pitchFamily="34" charset="0"/>
                        <a:buChar char="•"/>
                      </a:pPr>
                      <a:r>
                        <a:rPr lang="en-US" sz="900">
                          <a:latin typeface="+mn-lt"/>
                          <a:hlinkClick r:id="rId9"/>
                        </a:rPr>
                        <a:t>ANSI Z87.1 for eye safety.</a:t>
                      </a:r>
                      <a:r>
                        <a:rPr lang="en-US" sz="900">
                          <a:latin typeface="+mn-lt"/>
                        </a:rPr>
                        <a:t>;</a:t>
                      </a:r>
                    </a:p>
                  </a:txBody>
                  <a:tcPr>
                    <a:solidFill>
                      <a:schemeClr val="bg1"/>
                    </a:solidFill>
                  </a:tcPr>
                </a:tc>
                <a:tc>
                  <a:txBody>
                    <a:bodyPr/>
                    <a:lstStyle/>
                    <a:p>
                      <a:pPr marL="85725" indent="-85725">
                        <a:buFont typeface="Arial" panose="020B0604020202020204" pitchFamily="34" charset="0"/>
                        <a:buChar char="•"/>
                      </a:pPr>
                      <a:r>
                        <a:rPr lang="en-US" sz="900">
                          <a:latin typeface="+mn-lt"/>
                          <a:hlinkClick r:id="rId10"/>
                        </a:rPr>
                        <a:t>IEC 60601 certifications for medical use</a:t>
                      </a:r>
                      <a:endParaRPr lang="en-US" sz="900">
                        <a:latin typeface="+mn-lt"/>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latin typeface="+mn-lt"/>
                          <a:hlinkClick r:id="rId11"/>
                        </a:rPr>
                        <a:t>Comes with hardhat mount;</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No info</a:t>
                      </a:r>
                    </a:p>
                  </a:txBody>
                  <a:tcPr>
                    <a:solidFill>
                      <a:schemeClr val="bg1">
                        <a:lumMod val="85000"/>
                      </a:schemeClr>
                    </a:solidFill>
                  </a:tcPr>
                </a:tc>
                <a:extLst>
                  <a:ext uri="{0D108BD9-81ED-4DB2-BD59-A6C34878D82A}">
                    <a16:rowId xmlns:a16="http://schemas.microsoft.com/office/drawing/2014/main" val="3135123903"/>
                  </a:ext>
                </a:extLst>
              </a:tr>
              <a:tr h="331748">
                <a:tc rowSpan="2">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9. Hand usage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gridSpan="2">
                  <a:txBody>
                    <a:bodyPr/>
                    <a:lstStyle/>
                    <a:p>
                      <a:r>
                        <a:rPr lang="en-US" sz="900" dirty="0"/>
                        <a:t>One hand occupied to hold mobile device.</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a:t>One hand occupied</a:t>
                      </a:r>
                    </a:p>
                  </a:txBody>
                  <a:tcPr>
                    <a:solidFill>
                      <a:schemeClr val="bg1"/>
                    </a:solidFill>
                  </a:tcPr>
                </a:tc>
                <a:tc>
                  <a:txBody>
                    <a:bodyPr/>
                    <a:lstStyle/>
                    <a:p>
                      <a:r>
                        <a:rPr lang="en-US" sz="900">
                          <a:hlinkClick r:id="rId12"/>
                        </a:rPr>
                        <a:t>Hands-free</a:t>
                      </a:r>
                      <a:r>
                        <a:rPr lang="en-US" sz="900"/>
                        <a:t> </a:t>
                      </a:r>
                    </a:p>
                  </a:txBody>
                  <a:tcPr>
                    <a:solidFill>
                      <a:schemeClr val="bg1"/>
                    </a:solidFill>
                  </a:tcPr>
                </a:tc>
                <a:tc>
                  <a:txBody>
                    <a:bodyPr/>
                    <a:lstStyle/>
                    <a:p>
                      <a:r>
                        <a:rPr lang="en-US" sz="900">
                          <a:hlinkClick r:id="rId13"/>
                        </a:rPr>
                        <a:t>Hands-free</a:t>
                      </a:r>
                      <a:endParaRPr lang="en-US" sz="900"/>
                    </a:p>
                  </a:txBody>
                  <a:tcPr>
                    <a:solidFill>
                      <a:schemeClr val="bg1"/>
                    </a:solidFill>
                  </a:tcPr>
                </a:tc>
                <a:tc>
                  <a:txBody>
                    <a:bodyPr/>
                    <a:lstStyle/>
                    <a:p>
                      <a:r>
                        <a:rPr lang="en-US" sz="900">
                          <a:hlinkClick r:id="rId14"/>
                        </a:rPr>
                        <a:t>Hands-free with one hand-held controller</a:t>
                      </a:r>
                      <a:endParaRPr lang="en-US" sz="900"/>
                    </a:p>
                  </a:txBody>
                  <a:tcPr>
                    <a:solidFill>
                      <a:schemeClr val="bg1"/>
                    </a:solidFill>
                  </a:tcPr>
                </a:tc>
                <a:tc>
                  <a:txBody>
                    <a:bodyPr/>
                    <a:lstStyle/>
                    <a:p>
                      <a:r>
                        <a:rPr lang="en-US" sz="900">
                          <a:hlinkClick r:id="rId15"/>
                        </a:rPr>
                        <a:t>Hands-free with two hand-held controllers</a:t>
                      </a:r>
                      <a:endParaRPr lang="en-US" sz="900"/>
                    </a:p>
                  </a:txBody>
                  <a:tcPr>
                    <a:solidFill>
                      <a:schemeClr val="bg1"/>
                    </a:solidFill>
                  </a:tcPr>
                </a:tc>
                <a:tc>
                  <a:txBody>
                    <a:bodyPr/>
                    <a:lstStyle/>
                    <a:p>
                      <a:r>
                        <a:rPr lang="en-US" sz="900">
                          <a:hlinkClick r:id="rId9"/>
                        </a:rPr>
                        <a:t>Hands-free</a:t>
                      </a:r>
                      <a:endParaRPr lang="en-US" sz="900"/>
                    </a:p>
                  </a:txBody>
                  <a:tcPr>
                    <a:solidFill>
                      <a:schemeClr val="bg1"/>
                    </a:solidFill>
                  </a:tcPr>
                </a:tc>
                <a:tc>
                  <a:txBody>
                    <a:bodyPr/>
                    <a:lstStyle/>
                    <a:p>
                      <a:r>
                        <a:rPr lang="en-US" sz="900">
                          <a:hlinkClick r:id="rId16"/>
                        </a:rPr>
                        <a:t>Hands-free</a:t>
                      </a:r>
                      <a:endParaRPr lang="en-US" sz="900"/>
                    </a:p>
                  </a:txBody>
                  <a:tcPr>
                    <a:solidFill>
                      <a:schemeClr val="bg1"/>
                    </a:solidFill>
                  </a:tcPr>
                </a:tc>
                <a:tc>
                  <a:txBody>
                    <a:bodyPr/>
                    <a:lstStyle/>
                    <a:p>
                      <a:r>
                        <a:rPr lang="en-US" sz="900" dirty="0">
                          <a:hlinkClick r:id="rId17"/>
                        </a:rPr>
                        <a:t>Hands-free</a:t>
                      </a:r>
                      <a:endParaRPr lang="en-US" sz="900" dirty="0"/>
                    </a:p>
                  </a:txBody>
                  <a:tcPr>
                    <a:solidFill>
                      <a:schemeClr val="bg1"/>
                    </a:solidFill>
                  </a:tcPr>
                </a:tc>
                <a:extLst>
                  <a:ext uri="{0D108BD9-81ED-4DB2-BD59-A6C34878D82A}">
                    <a16:rowId xmlns:a16="http://schemas.microsoft.com/office/drawing/2014/main" val="1121296619"/>
                  </a:ext>
                </a:extLst>
              </a:tr>
              <a:tr h="331748">
                <a:tc vMerge="1">
                  <a:txBody>
                    <a:bodyPr/>
                    <a:lstStyle/>
                    <a:p>
                      <a:endParaRPr lang="en-US" sz="12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rPr>
                        <a:t>10. User interactions</a:t>
                      </a:r>
                    </a:p>
                    <a:p>
                      <a:endParaRPr lang="en-US" sz="900" dirty="0">
                        <a:solidFill>
                          <a:schemeClr val="bg1"/>
                        </a:solidFill>
                      </a:endParaRP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Hand tracking possible when implementing hand tracking engines like </a:t>
                      </a:r>
                      <a:r>
                        <a:rPr lang="en-US" sz="900" dirty="0" err="1">
                          <a:hlinkClick r:id="rId18"/>
                        </a:rPr>
                        <a:t>Ultraleap</a:t>
                      </a:r>
                      <a:r>
                        <a:rPr lang="en-US" sz="900" dirty="0"/>
                        <a:t> and </a:t>
                      </a:r>
                      <a:r>
                        <a:rPr lang="en-US" sz="900" dirty="0">
                          <a:hlinkClick r:id="rId19"/>
                        </a:rPr>
                        <a:t>Handtrack.js</a:t>
                      </a:r>
                      <a:r>
                        <a:rPr lang="en-US" sz="9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Voice commands are possible using speech recognition APIs like </a:t>
                      </a:r>
                      <a:r>
                        <a:rPr lang="en-US" sz="900" dirty="0">
                          <a:hlinkClick r:id="rId20"/>
                        </a:rPr>
                        <a:t>Web Speech API</a:t>
                      </a:r>
                      <a:r>
                        <a:rPr lang="en-US" sz="900" dirty="0"/>
                        <a:t> (for web AR) or </a:t>
                      </a:r>
                      <a:r>
                        <a:rPr lang="en-US" sz="900" dirty="0">
                          <a:hlinkClick r:id="rId21"/>
                        </a:rPr>
                        <a:t>Cordova Speech Recognition API</a:t>
                      </a:r>
                      <a:r>
                        <a:rPr lang="en-US" sz="900" dirty="0"/>
                        <a:t> (native AR Android/ iOS);</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Hand tracking possible when implementing hand tracking engines like </a:t>
                      </a:r>
                      <a:r>
                        <a:rPr lang="en-US" sz="1200" err="1">
                          <a:hlinkClick r:id="rId18"/>
                        </a:rPr>
                        <a:t>Ultraleap</a:t>
                      </a:r>
                      <a:r>
                        <a:rPr lang="en-US" sz="1200"/>
                        <a:t> and </a:t>
                      </a:r>
                      <a:r>
                        <a:rPr lang="en-US" sz="1200">
                          <a:hlinkClick r:id="rId19"/>
                        </a:rPr>
                        <a:t>Handtrack.js</a:t>
                      </a:r>
                      <a:endParaRPr lang="en-US" sz="1200"/>
                    </a:p>
                    <a:p>
                      <a:endParaRPr lang="en-US" sz="120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2"/>
                        </a:rPr>
                        <a:t>Eye tracking</a:t>
                      </a:r>
                      <a:r>
                        <a:rPr lang="en-US" sz="9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23"/>
                        </a:rPr>
                        <a:t>Headset and controller tracking</a:t>
                      </a:r>
                      <a:r>
                        <a:rPr lang="en-US" sz="900"/>
                        <a:t>;</a:t>
                      </a:r>
                    </a:p>
                  </a:txBody>
                  <a:tcPr>
                    <a:solidFill>
                      <a:schemeClr val="bg1"/>
                    </a:solidFill>
                  </a:tcPr>
                </a:tc>
                <a:tc>
                  <a:txBody>
                    <a:bodyPr/>
                    <a:lstStyle/>
                    <a:p>
                      <a:r>
                        <a:rPr lang="en-US" sz="900">
                          <a:hlinkClick r:id="rId24"/>
                        </a:rPr>
                        <a:t>Voice command</a:t>
                      </a:r>
                      <a:r>
                        <a:rPr lang="en-US" sz="900"/>
                        <a:t>; </a:t>
                      </a:r>
                    </a:p>
                    <a:p>
                      <a:r>
                        <a:rPr lang="en-US" sz="900">
                          <a:hlinkClick r:id="rId25"/>
                        </a:rPr>
                        <a:t>Eye tracking</a:t>
                      </a:r>
                      <a:r>
                        <a:rPr lang="en-US" sz="900"/>
                        <a:t>; </a:t>
                      </a:r>
                      <a:r>
                        <a:rPr lang="en-US" sz="900">
                          <a:hlinkClick r:id="rId26"/>
                        </a:rPr>
                        <a:t>Headset tracking</a:t>
                      </a:r>
                      <a:r>
                        <a:rPr lang="en-US" sz="900"/>
                        <a:t>; </a:t>
                      </a:r>
                    </a:p>
                    <a:p>
                      <a:r>
                        <a:rPr lang="en-US" sz="900">
                          <a:hlinkClick r:id="rId27"/>
                        </a:rPr>
                        <a:t>Hand tracking</a:t>
                      </a:r>
                      <a:r>
                        <a:rPr lang="en-US" sz="900"/>
                        <a:t>;</a:t>
                      </a:r>
                    </a:p>
                  </a:txBody>
                  <a:tcPr>
                    <a:solidFill>
                      <a:schemeClr val="bg1"/>
                    </a:solidFill>
                  </a:tcPr>
                </a:tc>
                <a:tc>
                  <a:txBody>
                    <a:bodyPr/>
                    <a:lstStyle/>
                    <a:p>
                      <a:r>
                        <a:rPr lang="en-US" sz="900">
                          <a:hlinkClick r:id="rId14"/>
                        </a:rPr>
                        <a:t>Eye tracking; Hand tracking; Voice commands;</a:t>
                      </a:r>
                    </a:p>
                    <a:p>
                      <a:r>
                        <a:rPr lang="en-US" sz="900">
                          <a:hlinkClick r:id="rId14"/>
                        </a:rPr>
                        <a:t>Controller tracking</a:t>
                      </a:r>
                      <a:endParaRPr lang="en-US" sz="900"/>
                    </a:p>
                    <a:p>
                      <a:endParaRPr lang="en-US" sz="900"/>
                    </a:p>
                  </a:txBody>
                  <a:tcPr>
                    <a:solidFill>
                      <a:schemeClr val="bg1"/>
                    </a:solidFill>
                  </a:tcPr>
                </a:tc>
                <a:tc>
                  <a:txBody>
                    <a:bodyPr/>
                    <a:lstStyle/>
                    <a:p>
                      <a:r>
                        <a:rPr lang="en-US" sz="900">
                          <a:hlinkClick r:id="rId28"/>
                        </a:rPr>
                        <a:t>Eye tracking;</a:t>
                      </a:r>
                    </a:p>
                    <a:p>
                      <a:r>
                        <a:rPr lang="en-US" sz="900">
                          <a:hlinkClick r:id="rId28"/>
                        </a:rPr>
                        <a:t>Controller tracking</a:t>
                      </a:r>
                      <a:r>
                        <a:rPr lang="en-US" sz="900"/>
                        <a:t>;</a:t>
                      </a:r>
                    </a:p>
                    <a:p>
                      <a:r>
                        <a:rPr lang="en-US" sz="900">
                          <a:hlinkClick r:id="rId29"/>
                        </a:rPr>
                        <a:t>Hand tracking</a:t>
                      </a:r>
                      <a:r>
                        <a:rPr lang="en-US" sz="900"/>
                        <a:t>;</a:t>
                      </a:r>
                    </a:p>
                    <a:p>
                      <a:endParaRPr lang="en-US" sz="900"/>
                    </a:p>
                    <a:p>
                      <a:endParaRPr lang="en-US" sz="900"/>
                    </a:p>
                  </a:txBody>
                  <a:tcPr>
                    <a:solidFill>
                      <a:schemeClr val="bg1"/>
                    </a:solidFill>
                  </a:tcPr>
                </a:tc>
                <a:tc>
                  <a:txBody>
                    <a:bodyPr/>
                    <a:lstStyle/>
                    <a:p>
                      <a:r>
                        <a:rPr lang="en-US" sz="900">
                          <a:hlinkClick r:id="rId30"/>
                        </a:rPr>
                        <a:t>Touchpad gestures</a:t>
                      </a:r>
                      <a:r>
                        <a:rPr lang="en-US" sz="900"/>
                        <a:t>; </a:t>
                      </a:r>
                      <a:r>
                        <a:rPr lang="en-US" sz="900">
                          <a:hlinkClick r:id="rId31"/>
                        </a:rPr>
                        <a:t>Voice control</a:t>
                      </a:r>
                      <a:r>
                        <a:rPr lang="en-US" sz="900"/>
                        <a:t>;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31"/>
                        </a:rPr>
                        <a:t>Voice control</a:t>
                      </a:r>
                      <a:r>
                        <a:rPr lang="en-US" sz="900"/>
                        <a:t>; </a:t>
                      </a:r>
                    </a:p>
                    <a:p>
                      <a:endParaRPr lang="en-US" sz="900"/>
                    </a:p>
                  </a:txBody>
                  <a:tcPr>
                    <a:solidFill>
                      <a:schemeClr val="bg1"/>
                    </a:solidFill>
                  </a:tcPr>
                </a:tc>
                <a:tc>
                  <a:txBody>
                    <a:bodyPr/>
                    <a:lstStyle/>
                    <a:p>
                      <a:r>
                        <a:rPr lang="en-US" sz="900" dirty="0">
                          <a:hlinkClick r:id="rId32"/>
                        </a:rPr>
                        <a:t>Touchpad gestures; voice commands</a:t>
                      </a:r>
                      <a:r>
                        <a:rPr lang="en-US" sz="900" dirty="0"/>
                        <a:t>;</a:t>
                      </a:r>
                    </a:p>
                  </a:txBody>
                  <a:tcPr>
                    <a:solidFill>
                      <a:schemeClr val="bg1"/>
                    </a:solidFill>
                  </a:tcPr>
                </a:tc>
                <a:extLst>
                  <a:ext uri="{0D108BD9-81ED-4DB2-BD59-A6C34878D82A}">
                    <a16:rowId xmlns:a16="http://schemas.microsoft.com/office/drawing/2014/main" val="1755125173"/>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11. Movement restrictions</a:t>
                      </a:r>
                    </a:p>
                  </a:txBody>
                  <a:tcPr>
                    <a:lnL w="12700" cap="flat" cmpd="sng" algn="ctr">
                      <a:solidFill>
                        <a:schemeClr val="tx1"/>
                      </a:solidFill>
                      <a:prstDash val="solid"/>
                      <a:round/>
                      <a:headEnd type="none" w="med" len="med"/>
                      <a:tailEnd type="none" w="med" len="med"/>
                    </a:lnL>
                    <a:solidFill>
                      <a:srgbClr val="A100FF"/>
                    </a:solidFill>
                  </a:tcPr>
                </a:tc>
                <a:tc gridSpan="2">
                  <a:txBody>
                    <a:bodyPr/>
                    <a:lstStyle/>
                    <a:p>
                      <a:r>
                        <a:rPr lang="en-US" sz="900" dirty="0">
                          <a:latin typeface="+mn-lt"/>
                        </a:rPr>
                        <a:t>Non-tethered</a:t>
                      </a: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Non-tethered</a:t>
                      </a:r>
                    </a:p>
                  </a:txBody>
                  <a:tcPr/>
                </a:tc>
                <a:tc>
                  <a:txBody>
                    <a:bodyPr/>
                    <a:lstStyle/>
                    <a:p>
                      <a:r>
                        <a:rPr lang="en-US" sz="900">
                          <a:latin typeface="+mn-lt"/>
                          <a:hlinkClick r:id="rId12"/>
                        </a:rPr>
                        <a:t>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3"/>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Non-tethered but comes with a wired, pocket-size external processor called </a:t>
                      </a:r>
                      <a:r>
                        <a:rPr lang="en-US" sz="900">
                          <a:latin typeface="+mn-lt"/>
                          <a:hlinkClick r:id="rId14"/>
                        </a:rPr>
                        <a:t>Compute Pack</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5"/>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9"/>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6"/>
                        </a:rPr>
                        <a:t>Non-tethered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17"/>
                        </a:rPr>
                        <a:t>Non-tethered</a:t>
                      </a:r>
                      <a:endParaRPr lang="en-US" sz="900" dirty="0">
                        <a:latin typeface="+mn-lt"/>
                      </a:endParaRPr>
                    </a:p>
                  </a:txBody>
                  <a:tcPr>
                    <a:solidFill>
                      <a:schemeClr val="bg1"/>
                    </a:solidFill>
                  </a:tcPr>
                </a:tc>
                <a:extLst>
                  <a:ext uri="{0D108BD9-81ED-4DB2-BD59-A6C34878D82A}">
                    <a16:rowId xmlns:a16="http://schemas.microsoft.com/office/drawing/2014/main" val="807663600"/>
                  </a:ext>
                </a:extLst>
              </a:tr>
            </a:tbl>
          </a:graphicData>
        </a:graphic>
      </p:graphicFrame>
      <p:sp>
        <p:nvSpPr>
          <p:cNvPr id="4" name="TextBox 3">
            <a:extLst>
              <a:ext uri="{FF2B5EF4-FFF2-40B4-BE49-F238E27FC236}">
                <a16:creationId xmlns:a16="http://schemas.microsoft.com/office/drawing/2014/main" id="{9FB2DFFF-2C74-7D57-7800-4568CC0343FC}"/>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2/4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329152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232D053C-0A72-99FE-6F8F-E2B5C2F2C3FD}"/>
              </a:ext>
            </a:extLst>
          </p:cNvPr>
          <p:cNvGraphicFramePr>
            <a:graphicFrameLocks noGrp="1"/>
          </p:cNvGraphicFramePr>
          <p:nvPr>
            <p:extLst>
              <p:ext uri="{D42A27DB-BD31-4B8C-83A1-F6EECF244321}">
                <p14:modId xmlns:p14="http://schemas.microsoft.com/office/powerpoint/2010/main" val="3558177635"/>
              </p:ext>
            </p:extLst>
          </p:nvPr>
        </p:nvGraphicFramePr>
        <p:xfrm>
          <a:off x="200114" y="875825"/>
          <a:ext cx="11551364" cy="4617720"/>
        </p:xfrm>
        <a:graphic>
          <a:graphicData uri="http://schemas.openxmlformats.org/drawingml/2006/table">
            <a:tbl>
              <a:tblPr firstRow="1" bandRow="1">
                <a:tableStyleId>{5940675A-B579-460E-94D1-54222C63F5DA}</a:tableStyleId>
              </a:tblPr>
              <a:tblGrid>
                <a:gridCol w="799675">
                  <a:extLst>
                    <a:ext uri="{9D8B030D-6E8A-4147-A177-3AD203B41FA5}">
                      <a16:colId xmlns:a16="http://schemas.microsoft.com/office/drawing/2014/main" val="2323611179"/>
                    </a:ext>
                  </a:extLst>
                </a:gridCol>
                <a:gridCol w="910795">
                  <a:extLst>
                    <a:ext uri="{9D8B030D-6E8A-4147-A177-3AD203B41FA5}">
                      <a16:colId xmlns:a16="http://schemas.microsoft.com/office/drawing/2014/main" val="4120118734"/>
                    </a:ext>
                  </a:extLst>
                </a:gridCol>
                <a:gridCol w="1195259">
                  <a:extLst>
                    <a:ext uri="{9D8B030D-6E8A-4147-A177-3AD203B41FA5}">
                      <a16:colId xmlns:a16="http://schemas.microsoft.com/office/drawing/2014/main" val="2651266558"/>
                    </a:ext>
                  </a:extLst>
                </a:gridCol>
                <a:gridCol w="1043758">
                  <a:extLst>
                    <a:ext uri="{9D8B030D-6E8A-4147-A177-3AD203B41FA5}">
                      <a16:colId xmlns:a16="http://schemas.microsoft.com/office/drawing/2014/main" val="187081944"/>
                    </a:ext>
                  </a:extLst>
                </a:gridCol>
                <a:gridCol w="1080705">
                  <a:extLst>
                    <a:ext uri="{9D8B030D-6E8A-4147-A177-3AD203B41FA5}">
                      <a16:colId xmlns:a16="http://schemas.microsoft.com/office/drawing/2014/main" val="2297436388"/>
                    </a:ext>
                  </a:extLst>
                </a:gridCol>
                <a:gridCol w="1089942">
                  <a:extLst>
                    <a:ext uri="{9D8B030D-6E8A-4147-A177-3AD203B41FA5}">
                      <a16:colId xmlns:a16="http://schemas.microsoft.com/office/drawing/2014/main" val="2093929946"/>
                    </a:ext>
                  </a:extLst>
                </a:gridCol>
                <a:gridCol w="1108415">
                  <a:extLst>
                    <a:ext uri="{9D8B030D-6E8A-4147-A177-3AD203B41FA5}">
                      <a16:colId xmlns:a16="http://schemas.microsoft.com/office/drawing/2014/main" val="3110558412"/>
                    </a:ext>
                  </a:extLst>
                </a:gridCol>
                <a:gridCol w="1126889">
                  <a:extLst>
                    <a:ext uri="{9D8B030D-6E8A-4147-A177-3AD203B41FA5}">
                      <a16:colId xmlns:a16="http://schemas.microsoft.com/office/drawing/2014/main" val="2077695949"/>
                    </a:ext>
                  </a:extLst>
                </a:gridCol>
                <a:gridCol w="1052994">
                  <a:extLst>
                    <a:ext uri="{9D8B030D-6E8A-4147-A177-3AD203B41FA5}">
                      <a16:colId xmlns:a16="http://schemas.microsoft.com/office/drawing/2014/main" val="2507871209"/>
                    </a:ext>
                  </a:extLst>
                </a:gridCol>
                <a:gridCol w="1052994">
                  <a:extLst>
                    <a:ext uri="{9D8B030D-6E8A-4147-A177-3AD203B41FA5}">
                      <a16:colId xmlns:a16="http://schemas.microsoft.com/office/drawing/2014/main" val="3739836935"/>
                    </a:ext>
                  </a:extLst>
                </a:gridCol>
                <a:gridCol w="1089938">
                  <a:extLst>
                    <a:ext uri="{9D8B030D-6E8A-4147-A177-3AD203B41FA5}">
                      <a16:colId xmlns:a16="http://schemas.microsoft.com/office/drawing/2014/main" val="2362895601"/>
                    </a:ext>
                  </a:extLst>
                </a:gridCol>
              </a:tblGrid>
              <a:tr h="293681">
                <a:tc>
                  <a:txBody>
                    <a:bodyPr/>
                    <a:lstStyle/>
                    <a:p>
                      <a:endParaRPr lang="en-US" sz="900" b="1" dirty="0">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dirty="0" err="1">
                          <a:solidFill>
                            <a:schemeClr val="bg1"/>
                          </a:solidFill>
                          <a:latin typeface="+mn-lt"/>
                        </a:rPr>
                        <a:t>Varjo</a:t>
                      </a:r>
                      <a:r>
                        <a:rPr lang="en-US" sz="900" dirty="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err="1">
                          <a:solidFill>
                            <a:schemeClr val="bg1"/>
                          </a:solidFill>
                          <a:latin typeface="+mn-lt"/>
                        </a:rPr>
                        <a:t>Vuzix</a:t>
                      </a:r>
                      <a:r>
                        <a:rPr lang="en-US" sz="900">
                          <a:solidFill>
                            <a:schemeClr val="bg1"/>
                          </a:solidFill>
                          <a:latin typeface="+mn-lt"/>
                        </a:rPr>
                        <a:t>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rowSpan="9">
                  <a:txBody>
                    <a:bodyPr/>
                    <a:lstStyle/>
                    <a:p>
                      <a:r>
                        <a:rPr lang="en-US" sz="900" b="0" u="none" dirty="0">
                          <a:latin typeface="+mn-lt"/>
                        </a:rPr>
                        <a:t>2. Hardware-specific 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Battery life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5"/>
                        </a:rPr>
                        <a:t>2-3 hours</a:t>
                      </a:r>
                      <a:endParaRPr lang="en-US" sz="900">
                        <a:latin typeface="+mn-lt"/>
                      </a:endParaRPr>
                    </a:p>
                  </a:txBody>
                  <a:tcPr>
                    <a:solidFill>
                      <a:schemeClr val="bg1"/>
                    </a:solidFill>
                  </a:tcPr>
                </a:tc>
                <a:tc>
                  <a:txBody>
                    <a:bodyPr/>
                    <a:lstStyle/>
                    <a:p>
                      <a:r>
                        <a:rPr lang="en-US" sz="900">
                          <a:latin typeface="+mn-lt"/>
                          <a:hlinkClick r:id="rId6"/>
                        </a:rPr>
                        <a:t>3.5 hours</a:t>
                      </a:r>
                      <a:endParaRPr lang="en-US" sz="900">
                        <a:latin typeface="+mn-lt"/>
                      </a:endParaRPr>
                    </a:p>
                  </a:txBody>
                  <a:tcPr>
                    <a:solidFill>
                      <a:schemeClr val="bg1"/>
                    </a:solidFill>
                  </a:tcPr>
                </a:tc>
                <a:tc>
                  <a:txBody>
                    <a:bodyPr/>
                    <a:lstStyle/>
                    <a:p>
                      <a:r>
                        <a:rPr lang="en-US" sz="900">
                          <a:latin typeface="+mn-lt"/>
                          <a:hlinkClick r:id="rId7"/>
                        </a:rPr>
                        <a:t>1-2 hours</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8"/>
                        </a:rPr>
                        <a:t>2 hours with external battery possible</a:t>
                      </a:r>
                      <a:endParaRPr lang="en-US" sz="900">
                        <a:latin typeface="+mn-lt"/>
                      </a:endParaRPr>
                    </a:p>
                  </a:txBody>
                  <a:tcPr>
                    <a:solidFill>
                      <a:schemeClr val="bg1"/>
                    </a:solidFill>
                  </a:tcPr>
                </a:tc>
                <a:tc>
                  <a:txBody>
                    <a:bodyPr/>
                    <a:lstStyle/>
                    <a:p>
                      <a:r>
                        <a:rPr lang="en-US" sz="900" dirty="0">
                          <a:latin typeface="+mn-lt"/>
                          <a:hlinkClick r:id="rId9"/>
                        </a:rPr>
                        <a:t>8 hours</a:t>
                      </a:r>
                      <a:endParaRPr lang="en-US" sz="900" dirty="0">
                        <a:latin typeface="+mn-lt"/>
                      </a:endParaRPr>
                    </a:p>
                  </a:txBody>
                  <a:tcPr>
                    <a:solidFill>
                      <a:schemeClr val="bg1"/>
                    </a:solidFill>
                  </a:tcPr>
                </a:tc>
                <a:extLst>
                  <a:ext uri="{0D108BD9-81ED-4DB2-BD59-A6C34878D82A}">
                    <a16:rowId xmlns:a16="http://schemas.microsoft.com/office/drawing/2014/main" val="947368422"/>
                  </a:ext>
                </a:extLst>
              </a:tr>
              <a:tr h="331748">
                <a:tc vMerge="1">
                  <a:txBody>
                    <a:bodyPr/>
                    <a:lstStyle/>
                    <a:p>
                      <a:endParaRPr lang="en-US" sz="12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2. Device weight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0"/>
                        </a:rPr>
                        <a:t>594 g + headband 386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hlinkClick r:id="rId11"/>
                        </a:rPr>
                        <a:t>566 g</a:t>
                      </a:r>
                      <a:endParaRPr lang="en-US" sz="900">
                        <a:latin typeface="+mn-lt"/>
                      </a:endParaRPr>
                    </a:p>
                  </a:txBody>
                  <a:tcPr>
                    <a:solidFill>
                      <a:schemeClr val="bg1"/>
                    </a:solidFill>
                  </a:tcPr>
                </a:tc>
                <a:tc>
                  <a:txBody>
                    <a:bodyPr/>
                    <a:lstStyle/>
                    <a:p>
                      <a:r>
                        <a:rPr lang="en-US" sz="900">
                          <a:latin typeface="+mn-lt"/>
                          <a:hlinkClick r:id="rId12"/>
                        </a:rPr>
                        <a:t>260 g</a:t>
                      </a:r>
                      <a:endParaRPr lang="en-US" sz="900">
                        <a:latin typeface="+mn-lt"/>
                      </a:endParaRPr>
                    </a:p>
                  </a:txBody>
                  <a:tcPr>
                    <a:solidFill>
                      <a:schemeClr val="bg1"/>
                    </a:solidFill>
                  </a:tcPr>
                </a:tc>
                <a:tc>
                  <a:txBody>
                    <a:bodyPr/>
                    <a:lstStyle/>
                    <a:p>
                      <a:r>
                        <a:rPr lang="en-US" sz="900">
                          <a:latin typeface="+mn-lt"/>
                          <a:hlinkClick r:id="rId13"/>
                        </a:rPr>
                        <a:t>722 g</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r>
                        <a:rPr lang="en-US" sz="900">
                          <a:latin typeface="+mn-lt"/>
                          <a:hlinkClick r:id="rId14"/>
                        </a:rPr>
                        <a:t>182 g</a:t>
                      </a:r>
                      <a:endParaRPr lang="en-US" sz="900">
                        <a:latin typeface="+mn-lt"/>
                      </a:endParaRPr>
                    </a:p>
                  </a:txBody>
                  <a:tcPr>
                    <a:solidFill>
                      <a:schemeClr val="bg1"/>
                    </a:solidFill>
                  </a:tcPr>
                </a:tc>
                <a:tc>
                  <a:txBody>
                    <a:bodyPr/>
                    <a:lstStyle/>
                    <a:p>
                      <a:r>
                        <a:rPr lang="en-US" sz="900">
                          <a:latin typeface="+mn-lt"/>
                          <a:hlinkClick r:id="rId15"/>
                        </a:rPr>
                        <a:t>51 g</a:t>
                      </a:r>
                      <a:endParaRPr lang="en-US" sz="900">
                        <a:latin typeface="+mn-lt"/>
                      </a:endParaRPr>
                    </a:p>
                  </a:txBody>
                  <a:tcPr>
                    <a:solidFill>
                      <a:schemeClr val="bg1"/>
                    </a:solidFill>
                  </a:tcPr>
                </a:tc>
                <a:extLst>
                  <a:ext uri="{0D108BD9-81ED-4DB2-BD59-A6C34878D82A}">
                    <a16:rowId xmlns:a16="http://schemas.microsoft.com/office/drawing/2014/main" val="3388385874"/>
                  </a:ext>
                </a:extLst>
              </a:tr>
              <a:tr h="331748">
                <a:tc vMerge="1">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Field of view (horizontal)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dirty="0">
                          <a:latin typeface="+mn-lt"/>
                        </a:rPr>
                        <a:t>N/A</a:t>
                      </a:r>
                    </a:p>
                  </a:txBody>
                  <a:tcPr>
                    <a:solidFill>
                      <a:schemeClr val="bg1"/>
                    </a:solidFill>
                  </a:tcPr>
                </a:tc>
                <a:tc hMerge="1">
                  <a:txBody>
                    <a:bodyPr/>
                    <a:lstStyle/>
                    <a:p>
                      <a:endParaRPr lang="en-US" sz="1200">
                        <a:highlight>
                          <a:srgbClr val="FF0000"/>
                        </a:highlight>
                      </a:endParaRPr>
                    </a:p>
                  </a:txBody>
                  <a:tcPr/>
                </a:tc>
                <a:tc>
                  <a:txBody>
                    <a:bodyPr/>
                    <a:lstStyle/>
                    <a:p>
                      <a:r>
                        <a:rPr lang="en-US" sz="900" dirty="0">
                          <a:latin typeface="+mn-lt"/>
                          <a:hlinkClick r:id="rId10"/>
                        </a:rPr>
                        <a:t>115°</a:t>
                      </a:r>
                      <a:endParaRPr lang="en-US" sz="900" dirty="0">
                        <a:latin typeface="+mn-lt"/>
                      </a:endParaRPr>
                    </a:p>
                  </a:txBody>
                  <a:tcPr>
                    <a:solidFill>
                      <a:schemeClr val="bg1"/>
                    </a:solidFill>
                  </a:tcPr>
                </a:tc>
                <a:tc>
                  <a:txBody>
                    <a:bodyPr/>
                    <a:lstStyle/>
                    <a:p>
                      <a:r>
                        <a:rPr lang="en-US" sz="900">
                          <a:latin typeface="+mn-lt"/>
                          <a:hlinkClick r:id="rId16"/>
                        </a:rPr>
                        <a:t>43°</a:t>
                      </a:r>
                      <a:endParaRPr lang="en-US" sz="900">
                        <a:latin typeface="+mn-lt"/>
                      </a:endParaRPr>
                    </a:p>
                  </a:txBody>
                  <a:tcPr>
                    <a:solidFill>
                      <a:schemeClr val="bg1"/>
                    </a:solidFill>
                  </a:tcPr>
                </a:tc>
                <a:tc>
                  <a:txBody>
                    <a:bodyPr/>
                    <a:lstStyle/>
                    <a:p>
                      <a:r>
                        <a:rPr lang="en-US" sz="900">
                          <a:latin typeface="+mn-lt"/>
                          <a:hlinkClick r:id="rId12"/>
                        </a:rPr>
                        <a:t>70</a:t>
                      </a:r>
                      <a:r>
                        <a:rPr lang="en-US" sz="900" b="0" i="0">
                          <a:solidFill>
                            <a:srgbClr val="1C1D1D"/>
                          </a:solidFill>
                          <a:effectLst/>
                          <a:latin typeface="+mn-lt"/>
                          <a:hlinkClick r:id="rId12"/>
                        </a:rPr>
                        <a:t>°</a:t>
                      </a:r>
                      <a:endParaRPr lang="en-US" sz="900">
                        <a:latin typeface="+mn-lt"/>
                      </a:endParaRPr>
                    </a:p>
                  </a:txBody>
                  <a:tcPr>
                    <a:solidFill>
                      <a:schemeClr val="bg1"/>
                    </a:solidFill>
                  </a:tcPr>
                </a:tc>
                <a:tc>
                  <a:txBody>
                    <a:bodyPr/>
                    <a:lstStyle/>
                    <a:p>
                      <a:r>
                        <a:rPr lang="en-US" sz="900">
                          <a:latin typeface="+mn-lt"/>
                          <a:hlinkClick r:id="rId17"/>
                        </a:rPr>
                        <a:t>106</a:t>
                      </a:r>
                      <a:r>
                        <a:rPr lang="en-US" sz="900" b="0" i="0">
                          <a:solidFill>
                            <a:srgbClr val="1C1D1D"/>
                          </a:solidFill>
                          <a:effectLst/>
                          <a:latin typeface="+mn-lt"/>
                          <a:hlinkClick r:id="rId17"/>
                        </a:rPr>
                        <a:t>°</a:t>
                      </a:r>
                      <a:endParaRPr lang="en-US" sz="900">
                        <a:latin typeface="+mn-lt"/>
                      </a:endParaRPr>
                    </a:p>
                  </a:txBody>
                  <a:tcPr>
                    <a:solidFill>
                      <a:schemeClr val="bg1"/>
                    </a:solidFill>
                  </a:tcPr>
                </a:tc>
                <a:tc>
                  <a:txBody>
                    <a:bodyPr/>
                    <a:lstStyle/>
                    <a:p>
                      <a:r>
                        <a:rPr lang="en-US" sz="900">
                          <a:latin typeface="+mn-lt"/>
                          <a:hlinkClick r:id="rId18"/>
                        </a:rPr>
                        <a:t>20</a:t>
                      </a:r>
                      <a:r>
                        <a:rPr lang="en-US" sz="900" b="0" i="0">
                          <a:solidFill>
                            <a:srgbClr val="1C1D1D"/>
                          </a:solidFill>
                          <a:effectLst/>
                          <a:latin typeface="+mn-lt"/>
                          <a:hlinkClick r:id="rId18"/>
                        </a:rPr>
                        <a:t>°</a:t>
                      </a:r>
                      <a:endParaRPr lang="en-US" sz="900">
                        <a:latin typeface="+mn-lt"/>
                      </a:endParaRPr>
                    </a:p>
                  </a:txBody>
                  <a:tcPr>
                    <a:solidFill>
                      <a:schemeClr val="bg1"/>
                    </a:solidFill>
                  </a:tcPr>
                </a:tc>
                <a:tc>
                  <a:txBody>
                    <a:bodyPr/>
                    <a:lstStyle/>
                    <a:p>
                      <a:r>
                        <a:rPr lang="en-US" sz="900" b="0" i="0">
                          <a:solidFill>
                            <a:srgbClr val="1C1D1D"/>
                          </a:solidFill>
                          <a:effectLst/>
                          <a:latin typeface="+mn-lt"/>
                          <a:hlinkClick r:id="rId8"/>
                        </a:rPr>
                        <a:t>16.8°</a:t>
                      </a:r>
                      <a:endParaRPr lang="en-US" sz="900">
                        <a:latin typeface="+mn-lt"/>
                      </a:endParaRPr>
                    </a:p>
                  </a:txBody>
                  <a:tcPr>
                    <a:solidFill>
                      <a:schemeClr val="bg1"/>
                    </a:solidFill>
                  </a:tcPr>
                </a:tc>
                <a:tc>
                  <a:txBody>
                    <a:bodyPr/>
                    <a:lstStyle/>
                    <a:p>
                      <a:r>
                        <a:rPr lang="en-US" sz="900" dirty="0">
                          <a:latin typeface="+mn-lt"/>
                          <a:hlinkClick r:id="rId15"/>
                        </a:rPr>
                        <a:t>83</a:t>
                      </a:r>
                      <a:r>
                        <a:rPr lang="en-US" sz="900" b="0" i="0" dirty="0">
                          <a:solidFill>
                            <a:srgbClr val="1C1D1D"/>
                          </a:solidFill>
                          <a:effectLst/>
                          <a:latin typeface="+mn-lt"/>
                          <a:hlinkClick r:id="rId15"/>
                        </a:rPr>
                        <a:t>°</a:t>
                      </a:r>
                      <a:endParaRPr lang="en-US" sz="900" dirty="0">
                        <a:latin typeface="+mn-lt"/>
                      </a:endParaRPr>
                    </a:p>
                  </a:txBody>
                  <a:tcPr>
                    <a:solidFill>
                      <a:schemeClr val="bg1"/>
                    </a:solidFill>
                  </a:tcPr>
                </a:tc>
                <a:extLst>
                  <a:ext uri="{0D108BD9-81ED-4DB2-BD59-A6C34878D82A}">
                    <a16:rowId xmlns:a16="http://schemas.microsoft.com/office/drawing/2014/main" val="810450364"/>
                  </a:ext>
                </a:extLst>
              </a:tr>
              <a:tr h="33174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4. Camera resolution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hlinkClick r:id="rId19"/>
                        </a:rPr>
                        <a:t>12 MP</a:t>
                      </a:r>
                      <a:endParaRPr lang="en-US" sz="900">
                        <a:latin typeface="+mn-lt"/>
                      </a:endParaRPr>
                    </a:p>
                  </a:txBody>
                  <a:tcPr>
                    <a:solidFill>
                      <a:schemeClr val="bg1"/>
                    </a:solidFill>
                  </a:tcPr>
                </a:tc>
                <a:tc>
                  <a:txBody>
                    <a:bodyPr/>
                    <a:lstStyle/>
                    <a:p>
                      <a:r>
                        <a:rPr lang="en-US" sz="900">
                          <a:latin typeface="+mn-lt"/>
                          <a:hlinkClick r:id="rId11"/>
                        </a:rPr>
                        <a:t>8 MP</a:t>
                      </a:r>
                      <a:r>
                        <a:rPr lang="en-US" sz="900">
                          <a:latin typeface="+mn-lt"/>
                        </a:rPr>
                        <a:t> </a:t>
                      </a:r>
                    </a:p>
                  </a:txBody>
                  <a:tcPr>
                    <a:solidFill>
                      <a:schemeClr val="bg1"/>
                    </a:solidFill>
                  </a:tcPr>
                </a:tc>
                <a:tc>
                  <a:txBody>
                    <a:bodyPr/>
                    <a:lstStyle/>
                    <a:p>
                      <a:r>
                        <a:rPr lang="en-US" sz="900">
                          <a:latin typeface="+mn-lt"/>
                          <a:hlinkClick r:id="rId12"/>
                        </a:rPr>
                        <a:t>12.6 MP</a:t>
                      </a:r>
                      <a:endParaRPr lang="en-US" sz="900">
                        <a:latin typeface="+mn-lt"/>
                      </a:endParaRPr>
                    </a:p>
                  </a:txBody>
                  <a:tcPr>
                    <a:solidFill>
                      <a:schemeClr val="bg1"/>
                    </a:solidFill>
                  </a:tcPr>
                </a:tc>
                <a:tc>
                  <a:txBody>
                    <a:bodyPr/>
                    <a:lstStyle/>
                    <a:p>
                      <a:r>
                        <a:rPr lang="en-US" sz="900" dirty="0">
                          <a:latin typeface="+mn-lt"/>
                        </a:rPr>
                        <a:t>No info</a:t>
                      </a:r>
                    </a:p>
                  </a:txBody>
                  <a:tcPr>
                    <a:solidFill>
                      <a:schemeClr val="bg1"/>
                    </a:solidFill>
                  </a:tcPr>
                </a:tc>
                <a:tc>
                  <a:txBody>
                    <a:bodyPr/>
                    <a:lstStyle/>
                    <a:p>
                      <a:r>
                        <a:rPr lang="en-US" sz="900">
                          <a:latin typeface="+mn-lt"/>
                          <a:hlinkClick r:id="rId18"/>
                        </a:rPr>
                        <a:t>8 MP</a:t>
                      </a:r>
                      <a:endParaRPr lang="en-US" sz="900">
                        <a:latin typeface="+mn-lt"/>
                      </a:endParaRPr>
                    </a:p>
                  </a:txBody>
                  <a:tcPr>
                    <a:solidFill>
                      <a:schemeClr val="bg1"/>
                    </a:solidFill>
                  </a:tcPr>
                </a:tc>
                <a:tc>
                  <a:txBody>
                    <a:bodyPr/>
                    <a:lstStyle/>
                    <a:p>
                      <a:r>
                        <a:rPr lang="en-US" sz="900">
                          <a:latin typeface="+mn-lt"/>
                          <a:hlinkClick r:id="rId8"/>
                        </a:rPr>
                        <a:t>12.8 MP</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8 MP</a:t>
                      </a:r>
                      <a:endParaRPr lang="en-US" sz="900" dirty="0">
                        <a:latin typeface="+mn-lt"/>
                      </a:endParaRPr>
                    </a:p>
                  </a:txBody>
                  <a:tcPr>
                    <a:solidFill>
                      <a:schemeClr val="bg1"/>
                    </a:solidFill>
                  </a:tcPr>
                </a:tc>
                <a:extLst>
                  <a:ext uri="{0D108BD9-81ED-4DB2-BD59-A6C34878D82A}">
                    <a16:rowId xmlns:a16="http://schemas.microsoft.com/office/drawing/2014/main" val="2465538566"/>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5. Display resolution (per eye)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tc>
                <a:tc>
                  <a:txBody>
                    <a:bodyPr/>
                    <a:lstStyle/>
                    <a:p>
                      <a:r>
                        <a:rPr lang="en-US" sz="900" b="0" i="0">
                          <a:solidFill>
                            <a:srgbClr val="1C1C1C"/>
                          </a:solidFill>
                          <a:effectLst/>
                          <a:latin typeface="+mn-lt"/>
                          <a:hlinkClick r:id="rId19"/>
                        </a:rPr>
                        <a:t>Focus area (27° x 27°) at 1920 x 1920 pixel;</a:t>
                      </a:r>
                    </a:p>
                    <a:p>
                      <a:r>
                        <a:rPr lang="en-US" sz="900" b="0" i="0">
                          <a:solidFill>
                            <a:srgbClr val="1C1C1C"/>
                          </a:solidFill>
                          <a:effectLst/>
                          <a:latin typeface="+mn-lt"/>
                          <a:hlinkClick r:id="rId19"/>
                        </a:rPr>
                        <a:t>Peripheral area at </a:t>
                      </a:r>
                    </a:p>
                    <a:p>
                      <a:r>
                        <a:rPr lang="en-US" sz="900" b="0" i="0">
                          <a:solidFill>
                            <a:srgbClr val="1C1C1C"/>
                          </a:solidFill>
                          <a:effectLst/>
                          <a:latin typeface="+mn-lt"/>
                          <a:hlinkClick r:id="rId19"/>
                        </a:rPr>
                        <a:t>2880 x 2720 pixel;</a:t>
                      </a:r>
                      <a:endParaRPr lang="en-US" sz="900">
                        <a:latin typeface="+mn-lt"/>
                      </a:endParaRPr>
                    </a:p>
                  </a:txBody>
                  <a:tcPr>
                    <a:solidFill>
                      <a:schemeClr val="bg1"/>
                    </a:solidFill>
                  </a:tcPr>
                </a:tc>
                <a:tc>
                  <a:txBody>
                    <a:bodyPr/>
                    <a:lstStyle/>
                    <a:p>
                      <a:r>
                        <a:rPr lang="it-IT" sz="900">
                          <a:latin typeface="+mn-lt"/>
                          <a:hlinkClick r:id="rId21"/>
                        </a:rPr>
                        <a:t>1440 x 936 pixel</a:t>
                      </a:r>
                      <a:endParaRPr lang="en-US" sz="900">
                        <a:latin typeface="+mn-lt"/>
                      </a:endParaRPr>
                    </a:p>
                  </a:txBody>
                  <a:tcPr>
                    <a:solidFill>
                      <a:schemeClr val="bg1"/>
                    </a:solidFill>
                  </a:tcPr>
                </a:tc>
                <a:tc>
                  <a:txBody>
                    <a:bodyPr/>
                    <a:lstStyle/>
                    <a:p>
                      <a:r>
                        <a:rPr lang="en-US" sz="900">
                          <a:latin typeface="+mn-lt"/>
                          <a:hlinkClick r:id="rId12"/>
                        </a:rPr>
                        <a:t>1440 x 1760 pixel</a:t>
                      </a:r>
                      <a:endParaRPr lang="en-US" sz="900">
                        <a:latin typeface="+mn-lt"/>
                      </a:endParaRPr>
                    </a:p>
                  </a:txBody>
                  <a:tcPr>
                    <a:solidFill>
                      <a:schemeClr val="bg1"/>
                    </a:solidFill>
                  </a:tcPr>
                </a:tc>
                <a:tc>
                  <a:txBody>
                    <a:bodyPr/>
                    <a:lstStyle/>
                    <a:p>
                      <a:r>
                        <a:rPr lang="en-US" sz="900">
                          <a:latin typeface="+mn-lt"/>
                          <a:hlinkClick r:id="rId17"/>
                        </a:rPr>
                        <a:t>1800 x 1920 pixel</a:t>
                      </a:r>
                      <a:endParaRPr lang="en-US" sz="900">
                        <a:latin typeface="+mn-lt"/>
                      </a:endParaRPr>
                    </a:p>
                  </a:txBody>
                  <a:tcPr>
                    <a:solidFill>
                      <a:schemeClr val="bg1"/>
                    </a:solidFill>
                  </a:tcPr>
                </a:tc>
                <a:tc>
                  <a:txBody>
                    <a:bodyPr/>
                    <a:lstStyle/>
                    <a:p>
                      <a:r>
                        <a:rPr lang="en-US" sz="900">
                          <a:latin typeface="+mn-lt"/>
                          <a:hlinkClick r:id="rId22"/>
                        </a:rPr>
                        <a:t>480 x 480 pixel</a:t>
                      </a:r>
                      <a:endParaRPr lang="en-US" sz="900">
                        <a:latin typeface="+mn-lt"/>
                      </a:endParaRPr>
                    </a:p>
                  </a:txBody>
                  <a:tcPr>
                    <a:solidFill>
                      <a:schemeClr val="bg1"/>
                    </a:solidFill>
                  </a:tcPr>
                </a:tc>
                <a:tc>
                  <a:txBody>
                    <a:bodyPr/>
                    <a:lstStyle/>
                    <a:p>
                      <a:r>
                        <a:rPr lang="en-US" sz="900">
                          <a:latin typeface="+mn-lt"/>
                          <a:hlinkClick r:id="rId23"/>
                        </a:rPr>
                        <a:t>854 x 480 pixel</a:t>
                      </a:r>
                      <a:endParaRPr lang="en-US" sz="900">
                        <a:latin typeface="+mn-lt"/>
                      </a:endParaRPr>
                    </a:p>
                  </a:txBody>
                  <a:tcPr>
                    <a:solidFill>
                      <a:schemeClr val="bg1"/>
                    </a:solidFill>
                  </a:tcPr>
                </a:tc>
                <a:tc>
                  <a:txBody>
                    <a:bodyPr/>
                    <a:lstStyle/>
                    <a:p>
                      <a:r>
                        <a:rPr lang="en-US" sz="900" dirty="0">
                          <a:latin typeface="+mn-lt"/>
                          <a:hlinkClick r:id="rId15"/>
                        </a:rPr>
                        <a:t>640 x 360 pixel</a:t>
                      </a:r>
                      <a:endParaRPr lang="en-US" sz="900" dirty="0">
                        <a:latin typeface="+mn-lt"/>
                      </a:endParaRPr>
                    </a:p>
                  </a:txBody>
                  <a:tcPr>
                    <a:solidFill>
                      <a:schemeClr val="bg1"/>
                    </a:solidFill>
                  </a:tcPr>
                </a:tc>
                <a:extLst>
                  <a:ext uri="{0D108BD9-81ED-4DB2-BD59-A6C34878D82A}">
                    <a16:rowId xmlns:a16="http://schemas.microsoft.com/office/drawing/2014/main" val="20065254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6. Refresh rate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gridSpan="2">
                  <a:txBody>
                    <a:bodyPr/>
                    <a:lstStyle/>
                    <a:p>
                      <a:r>
                        <a:rPr lang="en-US" sz="900">
                          <a:latin typeface="+mn-lt"/>
                        </a:rPr>
                        <a:t>Depending on the tracking and rendering engine</a:t>
                      </a:r>
                    </a:p>
                  </a:txBody>
                  <a:tcPr>
                    <a:solidFill>
                      <a:schemeClr val="bg1"/>
                    </a:solidFill>
                  </a:tcPr>
                </a:tc>
                <a:tc hMerge="1">
                  <a:txBody>
                    <a:bodyPr/>
                    <a:lstStyle/>
                    <a:p>
                      <a:endParaRPr lang="en-US" sz="1200">
                        <a:highlight>
                          <a:srgbClr val="FF0000"/>
                        </a:highlight>
                      </a:endParaRPr>
                    </a:p>
                  </a:txBody>
                  <a:tcPr/>
                </a:tc>
                <a:tc>
                  <a:txBody>
                    <a:bodyPr/>
                    <a:lstStyle/>
                    <a:p>
                      <a:r>
                        <a:rPr lang="en-US" sz="900">
                          <a:latin typeface="+mn-lt"/>
                          <a:hlinkClick r:id="rId10"/>
                        </a:rPr>
                        <a:t>90 Hz</a:t>
                      </a:r>
                      <a:endParaRPr lang="en-US" sz="900">
                        <a:latin typeface="+mn-lt"/>
                      </a:endParaRPr>
                    </a:p>
                  </a:txBody>
                  <a:tcPr>
                    <a:solidFill>
                      <a:schemeClr val="bg1"/>
                    </a:solidFill>
                  </a:tcPr>
                </a:tc>
                <a:tc>
                  <a:txBody>
                    <a:bodyPr/>
                    <a:lstStyle/>
                    <a:p>
                      <a:r>
                        <a:rPr lang="en-US" sz="900">
                          <a:latin typeface="+mn-lt"/>
                          <a:hlinkClick r:id="rId24"/>
                        </a:rPr>
                        <a:t>60 Hz</a:t>
                      </a:r>
                      <a:endParaRPr lang="en-US" sz="900">
                        <a:latin typeface="+mn-lt"/>
                      </a:endParaRPr>
                    </a:p>
                  </a:txBody>
                  <a:tcPr>
                    <a:solidFill>
                      <a:schemeClr val="bg1"/>
                    </a:solidFill>
                  </a:tcPr>
                </a:tc>
                <a:tc>
                  <a:txBody>
                    <a:bodyPr/>
                    <a:lstStyle/>
                    <a:p>
                      <a:r>
                        <a:rPr lang="en-US" sz="900">
                          <a:latin typeface="+mn-lt"/>
                          <a:hlinkClick r:id="rId12"/>
                        </a:rPr>
                        <a:t>120 Hz</a:t>
                      </a:r>
                      <a:endParaRPr lang="en-US" sz="900">
                        <a:latin typeface="+mn-lt"/>
                      </a:endParaRPr>
                    </a:p>
                  </a:txBody>
                  <a:tcPr>
                    <a:solidFill>
                      <a:schemeClr val="bg1"/>
                    </a:solidFill>
                  </a:tcPr>
                </a:tc>
                <a:tc>
                  <a:txBody>
                    <a:bodyPr/>
                    <a:lstStyle/>
                    <a:p>
                      <a:r>
                        <a:rPr lang="en-US" sz="900">
                          <a:latin typeface="+mn-lt"/>
                          <a:hlinkClick r:id="rId17"/>
                        </a:rPr>
                        <a:t>90 Hz</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722130423"/>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7. Storage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1"/>
                        </a:rPr>
                        <a:t>4GB RAM;</a:t>
                      </a:r>
                    </a:p>
                    <a:p>
                      <a:r>
                        <a:rPr lang="en-US" sz="900">
                          <a:latin typeface="+mn-lt"/>
                          <a:hlinkClick r:id="rId11"/>
                        </a:rPr>
                        <a:t>64GB storage;</a:t>
                      </a:r>
                      <a:endParaRPr lang="en-US" sz="900">
                        <a:latin typeface="+mn-lt"/>
                      </a:endParaRPr>
                    </a:p>
                  </a:txBody>
                  <a:tcPr>
                    <a:solidFill>
                      <a:schemeClr val="bg1"/>
                    </a:solidFill>
                  </a:tcPr>
                </a:tc>
                <a:tc>
                  <a:txBody>
                    <a:bodyPr/>
                    <a:lstStyle/>
                    <a:p>
                      <a:r>
                        <a:rPr lang="en-US" sz="900">
                          <a:latin typeface="+mn-lt"/>
                          <a:hlinkClick r:id="rId12"/>
                        </a:rPr>
                        <a:t>16GB RAM;</a:t>
                      </a:r>
                    </a:p>
                    <a:p>
                      <a:r>
                        <a:rPr lang="en-US" sz="900">
                          <a:latin typeface="+mn-lt"/>
                          <a:hlinkClick r:id="rId12"/>
                        </a:rPr>
                        <a:t>256GB storage;</a:t>
                      </a:r>
                      <a:endParaRPr lang="en-US" sz="900">
                        <a:latin typeface="+mn-lt"/>
                      </a:endParaRPr>
                    </a:p>
                  </a:txBody>
                  <a:tcPr>
                    <a:solidFill>
                      <a:schemeClr val="bg1"/>
                    </a:solidFill>
                  </a:tcPr>
                </a:tc>
                <a:tc>
                  <a:txBody>
                    <a:bodyPr/>
                    <a:lstStyle/>
                    <a:p>
                      <a:r>
                        <a:rPr lang="en-US" sz="900">
                          <a:latin typeface="+mn-lt"/>
                          <a:hlinkClick r:id="rId13"/>
                        </a:rPr>
                        <a:t>12GB RAM;</a:t>
                      </a:r>
                    </a:p>
                    <a:p>
                      <a:r>
                        <a:rPr lang="en-US" sz="900">
                          <a:latin typeface="+mn-lt"/>
                          <a:hlinkClick r:id="rId13"/>
                        </a:rPr>
                        <a:t>256GB storage;</a:t>
                      </a:r>
                      <a:endParaRPr lang="en-US" sz="900">
                        <a:latin typeface="+mn-lt"/>
                      </a:endParaRPr>
                    </a:p>
                  </a:txBody>
                  <a:tcPr>
                    <a:solidFill>
                      <a:schemeClr val="bg1"/>
                    </a:solidFill>
                  </a:tcPr>
                </a:tc>
                <a:tc>
                  <a:txBody>
                    <a:bodyPr/>
                    <a:lstStyle/>
                    <a:p>
                      <a:r>
                        <a:rPr lang="en-US" sz="900">
                          <a:latin typeface="+mn-lt"/>
                          <a:hlinkClick r:id="rId18"/>
                        </a:rPr>
                        <a:t>40GB storage</a:t>
                      </a:r>
                      <a:endParaRPr lang="en-US" sz="900">
                        <a:latin typeface="+mn-lt"/>
                      </a:endParaRPr>
                    </a:p>
                  </a:txBody>
                  <a:tcPr>
                    <a:solidFill>
                      <a:schemeClr val="bg1"/>
                    </a:solidFill>
                  </a:tcPr>
                </a:tc>
                <a:tc>
                  <a:txBody>
                    <a:bodyPr/>
                    <a:lstStyle/>
                    <a:p>
                      <a:pPr algn="l">
                        <a:buFont typeface="Arial" panose="020B0604020202020204" pitchFamily="34" charset="0"/>
                        <a:buNone/>
                      </a:pPr>
                      <a:r>
                        <a:rPr lang="en-US" sz="900" b="0" i="0">
                          <a:solidFill>
                            <a:srgbClr val="1C1D1D"/>
                          </a:solidFill>
                          <a:effectLst/>
                          <a:latin typeface="+mn-lt"/>
                          <a:hlinkClick r:id="rId25"/>
                        </a:rPr>
                        <a:t>6GB RAM;</a:t>
                      </a:r>
                    </a:p>
                    <a:p>
                      <a:pPr algn="l">
                        <a:buFont typeface="Arial" panose="020B0604020202020204" pitchFamily="34" charset="0"/>
                        <a:buNone/>
                      </a:pPr>
                      <a:r>
                        <a:rPr lang="en-US" sz="900" b="0" i="0">
                          <a:solidFill>
                            <a:srgbClr val="1C1D1D"/>
                          </a:solidFill>
                          <a:effectLst/>
                          <a:latin typeface="+mn-lt"/>
                          <a:hlinkClick r:id="rId25"/>
                        </a:rPr>
                        <a:t>64GB storage</a:t>
                      </a:r>
                      <a:endParaRPr lang="en-US" sz="900" b="0" i="0">
                        <a:solidFill>
                          <a:srgbClr val="1C1D1D"/>
                        </a:solidFill>
                        <a:effectLst/>
                        <a:latin typeface="+mn-lt"/>
                      </a:endParaRPr>
                    </a:p>
                  </a:txBody>
                  <a:tcPr>
                    <a:solidFill>
                      <a:schemeClr val="bg1"/>
                    </a:solidFill>
                  </a:tcPr>
                </a:tc>
                <a:tc>
                  <a:txBody>
                    <a:bodyPr/>
                    <a:lstStyle/>
                    <a:p>
                      <a:r>
                        <a:rPr lang="en-US" sz="900" dirty="0">
                          <a:latin typeface="+mn-lt"/>
                          <a:hlinkClick r:id="rId15"/>
                        </a:rPr>
                        <a:t>3GB RAM;</a:t>
                      </a:r>
                    </a:p>
                    <a:p>
                      <a:r>
                        <a:rPr lang="en-US" sz="900" dirty="0">
                          <a:latin typeface="+mn-lt"/>
                          <a:hlinkClick r:id="rId15"/>
                        </a:rPr>
                        <a:t>32GB storage</a:t>
                      </a:r>
                      <a:endParaRPr lang="en-US" sz="900" dirty="0">
                        <a:latin typeface="+mn-lt"/>
                      </a:endParaRPr>
                    </a:p>
                  </a:txBody>
                  <a:tcPr>
                    <a:solidFill>
                      <a:schemeClr val="bg1"/>
                    </a:solidFill>
                  </a:tcPr>
                </a:tc>
                <a:extLst>
                  <a:ext uri="{0D108BD9-81ED-4DB2-BD59-A6C34878D82A}">
                    <a16:rowId xmlns:a16="http://schemas.microsoft.com/office/drawing/2014/main" val="3664186641"/>
                  </a:ext>
                </a:extLst>
              </a:tr>
              <a:tr h="331748">
                <a:tc vMerge="1">
                  <a:txBody>
                    <a:bodyPr/>
                    <a:lstStyle/>
                    <a:p>
                      <a:endParaRPr lang="en-US" sz="1000" b="0" u="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mn-lt"/>
                        </a:rPr>
                        <a:t>8. Computation capacity</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tc>
                <a:tc>
                  <a:txBody>
                    <a:bodyPr/>
                    <a:lstStyle/>
                    <a:p>
                      <a:r>
                        <a:rPr lang="en-US" sz="900">
                          <a:latin typeface="+mn-lt"/>
                        </a:rPr>
                        <a:t>No info</a:t>
                      </a:r>
                    </a:p>
                  </a:txBody>
                  <a:tcPr>
                    <a:solidFill>
                      <a:schemeClr val="bg1"/>
                    </a:solidFill>
                  </a:tcPr>
                </a:tc>
                <a:tc>
                  <a:txBody>
                    <a:bodyPr/>
                    <a:lstStyle/>
                    <a:p>
                      <a:r>
                        <a:rPr lang="en-US" sz="900">
                          <a:latin typeface="+mn-lt"/>
                          <a:hlinkClick r:id="rId16"/>
                        </a:rPr>
                        <a:t>CPU: Octa-core </a:t>
                      </a:r>
                      <a:r>
                        <a:rPr lang="en-US" sz="900" err="1">
                          <a:latin typeface="+mn-lt"/>
                          <a:hlinkClick r:id="rId16"/>
                        </a:rPr>
                        <a:t>Kryo</a:t>
                      </a:r>
                      <a:r>
                        <a:rPr lang="en-US" sz="900">
                          <a:latin typeface="+mn-lt"/>
                          <a:hlinkClick r:id="rId16"/>
                        </a:rPr>
                        <a:t> 385;</a:t>
                      </a:r>
                    </a:p>
                    <a:p>
                      <a:r>
                        <a:rPr lang="en-US" sz="900">
                          <a:latin typeface="+mn-lt"/>
                          <a:hlinkClick r:id="rId16"/>
                        </a:rPr>
                        <a:t>GPU: Adreno 630</a:t>
                      </a:r>
                      <a:endParaRPr lang="en-US" sz="900">
                        <a:latin typeface="+mn-lt"/>
                      </a:endParaRPr>
                    </a:p>
                  </a:txBody>
                  <a:tcPr>
                    <a:solidFill>
                      <a:schemeClr val="bg1"/>
                    </a:solidFill>
                  </a:tcPr>
                </a:tc>
                <a:tc>
                  <a:txBody>
                    <a:bodyPr/>
                    <a:lstStyle/>
                    <a:p>
                      <a:r>
                        <a:rPr lang="en-US" sz="900">
                          <a:latin typeface="+mn-lt"/>
                          <a:hlinkClick r:id="rId12"/>
                        </a:rPr>
                        <a:t>CPU: AMD 7nm Quad-core Zen2 X86 core;</a:t>
                      </a:r>
                    </a:p>
                    <a:p>
                      <a:r>
                        <a:rPr lang="en-US" sz="900">
                          <a:latin typeface="+mn-lt"/>
                          <a:hlinkClick r:id="rId12"/>
                        </a:rPr>
                        <a:t>GPU: AMD GFX10.2</a:t>
                      </a:r>
                      <a:endParaRPr lang="en-US" sz="900">
                        <a:latin typeface="+mn-lt"/>
                      </a:endParaRPr>
                    </a:p>
                  </a:txBody>
                  <a:tcPr>
                    <a:solidFill>
                      <a:schemeClr val="bg1"/>
                    </a:solidFill>
                  </a:tcPr>
                </a:tc>
                <a:tc>
                  <a:txBody>
                    <a:bodyPr/>
                    <a:lstStyle/>
                    <a:p>
                      <a:r>
                        <a:rPr lang="en-US" sz="900">
                          <a:latin typeface="+mn-lt"/>
                          <a:hlinkClick r:id="rId17"/>
                        </a:rPr>
                        <a:t>CPU: Octa-core </a:t>
                      </a:r>
                      <a:r>
                        <a:rPr lang="en-US" sz="900" err="1">
                          <a:latin typeface="+mn-lt"/>
                          <a:hlinkClick r:id="rId17"/>
                        </a:rPr>
                        <a:t>Kryo</a:t>
                      </a:r>
                      <a:r>
                        <a:rPr lang="en-US" sz="900">
                          <a:latin typeface="+mn-lt"/>
                          <a:hlinkClick r:id="rId17"/>
                        </a:rPr>
                        <a:t> 585;</a:t>
                      </a:r>
                    </a:p>
                    <a:p>
                      <a:r>
                        <a:rPr lang="en-US" sz="900">
                          <a:latin typeface="+mn-lt"/>
                          <a:hlinkClick r:id="rId17"/>
                        </a:rPr>
                        <a:t>GPU: Adreno 650</a:t>
                      </a:r>
                      <a:endParaRPr lang="en-US" sz="900">
                        <a:latin typeface="+mn-lt"/>
                      </a:endParaRPr>
                    </a:p>
                  </a:txBody>
                  <a:tcPr>
                    <a:solidFill>
                      <a:schemeClr val="bg1"/>
                    </a:solidFill>
                  </a:tcPr>
                </a:tc>
                <a:tc>
                  <a:txBody>
                    <a:bodyPr/>
                    <a:lstStyle/>
                    <a:p>
                      <a:r>
                        <a:rPr lang="en-US" sz="900">
                          <a:latin typeface="+mn-lt"/>
                          <a:hlinkClick r:id="rId18"/>
                        </a:rPr>
                        <a:t>CPU: Quad Core ARM</a:t>
                      </a:r>
                      <a:endParaRPr lang="en-US" sz="900">
                        <a:latin typeface="+mn-lt"/>
                      </a:endParaRPr>
                    </a:p>
                  </a:txBody>
                  <a:tcPr>
                    <a:solidFill>
                      <a:schemeClr val="bg1"/>
                    </a:solidFill>
                  </a:tcPr>
                </a:tc>
                <a:tc>
                  <a:txBody>
                    <a:bodyPr/>
                    <a:lstStyle/>
                    <a:p>
                      <a:r>
                        <a:rPr lang="it-IT" sz="900">
                          <a:latin typeface="+mn-lt"/>
                          <a:hlinkClick r:id="rId25"/>
                        </a:rPr>
                        <a:t>CPU: 8 Core 2.52Ghz Qualcomm XR1</a:t>
                      </a:r>
                      <a:endParaRPr lang="en-US" sz="900">
                        <a:latin typeface="+mn-lt"/>
                      </a:endParaRPr>
                    </a:p>
                  </a:txBody>
                  <a:tcPr>
                    <a:solidFill>
                      <a:schemeClr val="bg1"/>
                    </a:solidFill>
                  </a:tcPr>
                </a:tc>
                <a:tc>
                  <a:txBody>
                    <a:bodyPr/>
                    <a:lstStyle/>
                    <a:p>
                      <a:r>
                        <a:rPr lang="en-US" sz="900" dirty="0">
                          <a:latin typeface="+mn-lt"/>
                          <a:hlinkClick r:id="rId9"/>
                        </a:rPr>
                        <a:t>CPU: Octa-core </a:t>
                      </a:r>
                      <a:r>
                        <a:rPr lang="en-US" sz="900" dirty="0" err="1">
                          <a:latin typeface="+mn-lt"/>
                          <a:hlinkClick r:id="rId9"/>
                        </a:rPr>
                        <a:t>Kryo</a:t>
                      </a:r>
                      <a:r>
                        <a:rPr lang="en-US" sz="900" dirty="0">
                          <a:latin typeface="+mn-lt"/>
                          <a:hlinkClick r:id="rId9"/>
                        </a:rPr>
                        <a:t>;</a:t>
                      </a:r>
                    </a:p>
                    <a:p>
                      <a:r>
                        <a:rPr lang="en-US" sz="900" dirty="0">
                          <a:latin typeface="+mn-lt"/>
                          <a:hlinkClick r:id="rId9"/>
                        </a:rPr>
                        <a:t>GPU: Adreno 615</a:t>
                      </a:r>
                      <a:endParaRPr lang="en-US" sz="900" dirty="0">
                        <a:latin typeface="+mn-lt"/>
                      </a:endParaRPr>
                    </a:p>
                  </a:txBody>
                  <a:tcPr>
                    <a:solidFill>
                      <a:schemeClr val="bg1"/>
                    </a:solidFill>
                  </a:tcPr>
                </a:tc>
                <a:extLst>
                  <a:ext uri="{0D108BD9-81ED-4DB2-BD59-A6C34878D82A}">
                    <a16:rowId xmlns:a16="http://schemas.microsoft.com/office/drawing/2014/main" val="1116052798"/>
                  </a:ext>
                </a:extLst>
              </a:tr>
              <a:tr h="331748">
                <a:tc vMerge="1">
                  <a:txBody>
                    <a:bodyPr/>
                    <a:lstStyle/>
                    <a:p>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9. Remote rendering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No native integration</a:t>
                      </a:r>
                    </a:p>
                  </a:txBody>
                  <a:tcPr/>
                </a:tc>
                <a:tc>
                  <a:txBody>
                    <a:bodyPr/>
                    <a:lstStyle/>
                    <a:p>
                      <a:r>
                        <a:rPr lang="en-US" sz="900">
                          <a:latin typeface="+mn-lt"/>
                        </a:rPr>
                        <a:t>Yes – </a:t>
                      </a:r>
                      <a:r>
                        <a:rPr lang="en-US" sz="900" err="1">
                          <a:latin typeface="+mn-lt"/>
                          <a:hlinkClick r:id="rId26"/>
                        </a:rPr>
                        <a:t>Varjo</a:t>
                      </a:r>
                      <a:r>
                        <a:rPr lang="en-US" sz="900">
                          <a:latin typeface="+mn-lt"/>
                          <a:hlinkClick r:id="rId26"/>
                        </a:rPr>
                        <a:t> Reality Cloud</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Yes – </a:t>
                      </a:r>
                      <a:r>
                        <a:rPr lang="en-US" sz="900">
                          <a:latin typeface="+mn-lt"/>
                          <a:hlinkClick r:id="rId27"/>
                        </a:rPr>
                        <a:t>Azure Remote rendering</a:t>
                      </a:r>
                      <a:endParaRPr lang="en-US" sz="900">
                        <a:latin typeface="+mn-lt"/>
                      </a:endParaRPr>
                    </a:p>
                  </a:txBody>
                  <a:tcPr>
                    <a:solidFill>
                      <a:schemeClr val="bg1"/>
                    </a:solidFill>
                  </a:tcPr>
                </a:tc>
                <a:tc>
                  <a:txBody>
                    <a:bodyPr/>
                    <a:lstStyle/>
                    <a:p>
                      <a:r>
                        <a:rPr lang="en-US" sz="900">
                          <a:latin typeface="+mn-lt"/>
                        </a:rPr>
                        <a:t>Yes – Integrates with </a:t>
                      </a:r>
                      <a:r>
                        <a:rPr lang="en-US" sz="900">
                          <a:latin typeface="+mn-lt"/>
                          <a:hlinkClick r:id="rId28"/>
                        </a:rPr>
                        <a:t>NVIDIA </a:t>
                      </a:r>
                      <a:r>
                        <a:rPr lang="en-US" sz="900" err="1">
                          <a:latin typeface="+mn-lt"/>
                          <a:hlinkClick r:id="rId28"/>
                        </a:rPr>
                        <a:t>CloudXR</a:t>
                      </a: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solidFill>
                  </a:tcPr>
                </a:tc>
                <a:extLst>
                  <a:ext uri="{0D108BD9-81ED-4DB2-BD59-A6C34878D82A}">
                    <a16:rowId xmlns:a16="http://schemas.microsoft.com/office/drawing/2014/main" val="2729023906"/>
                  </a:ext>
                </a:extLst>
              </a:tr>
            </a:tbl>
          </a:graphicData>
        </a:graphic>
      </p:graphicFrame>
      <p:sp>
        <p:nvSpPr>
          <p:cNvPr id="4" name="TextBox 3">
            <a:extLst>
              <a:ext uri="{FF2B5EF4-FFF2-40B4-BE49-F238E27FC236}">
                <a16:creationId xmlns:a16="http://schemas.microsoft.com/office/drawing/2014/main" id="{0AA6C8A0-8C93-A256-AE8B-7572E026864A}"/>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3/4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23581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406C37D-6AD1-F110-98E8-5FDC909F27F4}"/>
              </a:ext>
            </a:extLst>
          </p:cNvPr>
          <p:cNvGraphicFramePr>
            <a:graphicFrameLocks noGrp="1"/>
          </p:cNvGraphicFramePr>
          <p:nvPr>
            <p:extLst>
              <p:ext uri="{D42A27DB-BD31-4B8C-83A1-F6EECF244321}">
                <p14:modId xmlns:p14="http://schemas.microsoft.com/office/powerpoint/2010/main" val="1092198835"/>
              </p:ext>
            </p:extLst>
          </p:nvPr>
        </p:nvGraphicFramePr>
        <p:xfrm>
          <a:off x="200114" y="875825"/>
          <a:ext cx="11551365" cy="5257800"/>
        </p:xfrm>
        <a:graphic>
          <a:graphicData uri="http://schemas.openxmlformats.org/drawingml/2006/table">
            <a:tbl>
              <a:tblPr firstRow="1" bandRow="1">
                <a:tableStyleId>{5940675A-B579-460E-94D1-54222C63F5DA}</a:tableStyleId>
              </a:tblPr>
              <a:tblGrid>
                <a:gridCol w="704662">
                  <a:extLst>
                    <a:ext uri="{9D8B030D-6E8A-4147-A177-3AD203B41FA5}">
                      <a16:colId xmlns:a16="http://schemas.microsoft.com/office/drawing/2014/main" val="2323611179"/>
                    </a:ext>
                  </a:extLst>
                </a:gridCol>
                <a:gridCol w="797831">
                  <a:extLst>
                    <a:ext uri="{9D8B030D-6E8A-4147-A177-3AD203B41FA5}">
                      <a16:colId xmlns:a16="http://schemas.microsoft.com/office/drawing/2014/main" val="4120118734"/>
                    </a:ext>
                  </a:extLst>
                </a:gridCol>
                <a:gridCol w="1375008">
                  <a:extLst>
                    <a:ext uri="{9D8B030D-6E8A-4147-A177-3AD203B41FA5}">
                      <a16:colId xmlns:a16="http://schemas.microsoft.com/office/drawing/2014/main" val="1969587101"/>
                    </a:ext>
                  </a:extLst>
                </a:gridCol>
                <a:gridCol w="1000522">
                  <a:extLst>
                    <a:ext uri="{9D8B030D-6E8A-4147-A177-3AD203B41FA5}">
                      <a16:colId xmlns:a16="http://schemas.microsoft.com/office/drawing/2014/main" val="2651266558"/>
                    </a:ext>
                  </a:extLst>
                </a:gridCol>
                <a:gridCol w="959168">
                  <a:extLst>
                    <a:ext uri="{9D8B030D-6E8A-4147-A177-3AD203B41FA5}">
                      <a16:colId xmlns:a16="http://schemas.microsoft.com/office/drawing/2014/main" val="187081944"/>
                    </a:ext>
                  </a:extLst>
                </a:gridCol>
                <a:gridCol w="959168">
                  <a:extLst>
                    <a:ext uri="{9D8B030D-6E8A-4147-A177-3AD203B41FA5}">
                      <a16:colId xmlns:a16="http://schemas.microsoft.com/office/drawing/2014/main" val="2290573591"/>
                    </a:ext>
                  </a:extLst>
                </a:gridCol>
                <a:gridCol w="959168">
                  <a:extLst>
                    <a:ext uri="{9D8B030D-6E8A-4147-A177-3AD203B41FA5}">
                      <a16:colId xmlns:a16="http://schemas.microsoft.com/office/drawing/2014/main" val="2093929946"/>
                    </a:ext>
                  </a:extLst>
                </a:gridCol>
                <a:gridCol w="991109">
                  <a:extLst>
                    <a:ext uri="{9D8B030D-6E8A-4147-A177-3AD203B41FA5}">
                      <a16:colId xmlns:a16="http://schemas.microsoft.com/office/drawing/2014/main" val="3110558412"/>
                    </a:ext>
                  </a:extLst>
                </a:gridCol>
                <a:gridCol w="991109">
                  <a:extLst>
                    <a:ext uri="{9D8B030D-6E8A-4147-A177-3AD203B41FA5}">
                      <a16:colId xmlns:a16="http://schemas.microsoft.com/office/drawing/2014/main" val="1199237877"/>
                    </a:ext>
                  </a:extLst>
                </a:gridCol>
                <a:gridCol w="927226">
                  <a:extLst>
                    <a:ext uri="{9D8B030D-6E8A-4147-A177-3AD203B41FA5}">
                      <a16:colId xmlns:a16="http://schemas.microsoft.com/office/drawing/2014/main" val="2507871209"/>
                    </a:ext>
                  </a:extLst>
                </a:gridCol>
                <a:gridCol w="927226">
                  <a:extLst>
                    <a:ext uri="{9D8B030D-6E8A-4147-A177-3AD203B41FA5}">
                      <a16:colId xmlns:a16="http://schemas.microsoft.com/office/drawing/2014/main" val="824520531"/>
                    </a:ext>
                  </a:extLst>
                </a:gridCol>
                <a:gridCol w="959168">
                  <a:extLst>
                    <a:ext uri="{9D8B030D-6E8A-4147-A177-3AD203B41FA5}">
                      <a16:colId xmlns:a16="http://schemas.microsoft.com/office/drawing/2014/main" val="2362895601"/>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a:solidFill>
                            <a:schemeClr val="tx1"/>
                          </a:solidFill>
                          <a:latin typeface="+mn-lt"/>
                        </a:rPr>
                        <a:t>Selection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Selection criteria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900" dirty="0">
                          <a:solidFill>
                            <a:schemeClr val="bg1"/>
                          </a:solidFill>
                          <a:latin typeface="+mn-lt"/>
                        </a:rPr>
                        <a:t>WebAR</a:t>
                      </a:r>
                    </a:p>
                    <a:p>
                      <a:pPr algn="ctr"/>
                      <a:r>
                        <a:rPr lang="en-US" sz="900" dirty="0">
                          <a:solidFill>
                            <a:schemeClr val="bg1"/>
                          </a:solidFill>
                          <a:latin typeface="+mn-lt"/>
                        </a:rPr>
                        <a:t>(web browser)</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solidFill>
                            <a:schemeClr val="bg1"/>
                          </a:solidFill>
                          <a:latin typeface="+mn-lt"/>
                        </a:rPr>
                        <a:t>Native AR</a:t>
                      </a:r>
                    </a:p>
                    <a:p>
                      <a:pPr algn="ctr"/>
                      <a:r>
                        <a:rPr lang="en-US" sz="900" dirty="0">
                          <a:solidFill>
                            <a:schemeClr val="bg1"/>
                          </a:solidFill>
                          <a:latin typeface="+mn-lt"/>
                        </a:rPr>
                        <a:t>(Android, iOS)</a:t>
                      </a:r>
                    </a:p>
                  </a:txBody>
                  <a:tcPr>
                    <a:solidFill>
                      <a:srgbClr val="A100FF"/>
                    </a:solidFill>
                  </a:tcPr>
                </a:tc>
                <a:tc>
                  <a:txBody>
                    <a:bodyPr/>
                    <a:lstStyle/>
                    <a:p>
                      <a:pPr algn="ctr"/>
                      <a:r>
                        <a:rPr lang="en-US" sz="900" err="1">
                          <a:solidFill>
                            <a:schemeClr val="bg1"/>
                          </a:solidFill>
                          <a:latin typeface="+mn-lt"/>
                        </a:rPr>
                        <a:t>Varjo</a:t>
                      </a:r>
                      <a:r>
                        <a:rPr lang="en-US" sz="900">
                          <a:solidFill>
                            <a:schemeClr val="bg1"/>
                          </a:solidFill>
                          <a:latin typeface="+mn-lt"/>
                        </a:rPr>
                        <a:t> XR-3 (2020)</a:t>
                      </a:r>
                    </a:p>
                  </a:txBody>
                  <a:tcPr>
                    <a:solidFill>
                      <a:srgbClr val="A100FF"/>
                    </a:solidFill>
                  </a:tcPr>
                </a:tc>
                <a:tc>
                  <a:txBody>
                    <a:bodyPr/>
                    <a:lstStyle/>
                    <a:p>
                      <a:pPr algn="ctr"/>
                      <a:r>
                        <a:rPr lang="en-US" sz="900">
                          <a:solidFill>
                            <a:schemeClr val="bg1"/>
                          </a:solidFill>
                          <a:latin typeface="+mn-lt"/>
                        </a:rPr>
                        <a:t>HoloLens 2 (2019)</a:t>
                      </a:r>
                    </a:p>
                  </a:txBody>
                  <a:tcPr>
                    <a:solidFill>
                      <a:srgbClr val="A100FF"/>
                    </a:solidFill>
                  </a:tcPr>
                </a:tc>
                <a:tc>
                  <a:txBody>
                    <a:bodyPr/>
                    <a:lstStyle/>
                    <a:p>
                      <a:pPr algn="ctr"/>
                      <a:r>
                        <a:rPr lang="en-US" sz="900">
                          <a:solidFill>
                            <a:schemeClr val="bg1"/>
                          </a:solidFill>
                          <a:latin typeface="+mn-lt"/>
                        </a:rPr>
                        <a:t>Magic Leap 2 (2022)</a:t>
                      </a:r>
                    </a:p>
                  </a:txBody>
                  <a:tcPr>
                    <a:solidFill>
                      <a:srgbClr val="A100FF"/>
                    </a:solidFill>
                  </a:tcPr>
                </a:tc>
                <a:tc>
                  <a:txBody>
                    <a:bodyPr/>
                    <a:lstStyle/>
                    <a:p>
                      <a:pPr algn="ctr"/>
                      <a:r>
                        <a:rPr lang="en-US" sz="900">
                          <a:solidFill>
                            <a:schemeClr val="bg1"/>
                          </a:solidFill>
                          <a:latin typeface="+mn-lt"/>
                        </a:rPr>
                        <a:t>Meta Quest Pro (2022)</a:t>
                      </a:r>
                    </a:p>
                  </a:txBody>
                  <a:tcPr>
                    <a:solidFill>
                      <a:srgbClr val="A100FF"/>
                    </a:solidFill>
                  </a:tcPr>
                </a:tc>
                <a:tc>
                  <a:txBody>
                    <a:bodyPr/>
                    <a:lstStyle/>
                    <a:p>
                      <a:pPr algn="ctr"/>
                      <a:r>
                        <a:rPr lang="en-US" sz="900">
                          <a:solidFill>
                            <a:schemeClr val="bg1"/>
                          </a:solidFill>
                          <a:latin typeface="+mn-lt"/>
                        </a:rPr>
                        <a:t>Vuzix Blade 2 (2022)</a:t>
                      </a:r>
                    </a:p>
                  </a:txBody>
                  <a:tcPr>
                    <a:solidFill>
                      <a:srgbClr val="A100FF"/>
                    </a:solidFill>
                  </a:tcPr>
                </a:tc>
                <a:tc>
                  <a:txBody>
                    <a:bodyPr/>
                    <a:lstStyle/>
                    <a:p>
                      <a:pPr algn="ctr"/>
                      <a:r>
                        <a:rPr lang="en-US" sz="900">
                          <a:solidFill>
                            <a:schemeClr val="bg1"/>
                          </a:solidFill>
                          <a:latin typeface="+mn-lt"/>
                        </a:rPr>
                        <a:t>Vuzix M400 (2020)</a:t>
                      </a:r>
                    </a:p>
                  </a:txBody>
                  <a:tcPr>
                    <a:solidFill>
                      <a:srgbClr val="A100FF"/>
                    </a:solidFill>
                  </a:tcPr>
                </a:tc>
                <a:tc>
                  <a:txBody>
                    <a:bodyPr/>
                    <a:lstStyle/>
                    <a:p>
                      <a:pPr algn="ctr"/>
                      <a:r>
                        <a:rPr lang="en-US" sz="900">
                          <a:solidFill>
                            <a:schemeClr val="bg1"/>
                          </a:solidFill>
                          <a:latin typeface="+mn-lt"/>
                        </a:rPr>
                        <a:t>Google Glass 2 (2019)</a:t>
                      </a:r>
                    </a:p>
                  </a:txBody>
                  <a:tcPr>
                    <a:solidFill>
                      <a:srgbClr val="A100FF"/>
                    </a:solidFill>
                  </a:tcPr>
                </a:tc>
                <a:extLst>
                  <a:ext uri="{0D108BD9-81ED-4DB2-BD59-A6C34878D82A}">
                    <a16:rowId xmlns:a16="http://schemas.microsoft.com/office/drawing/2014/main" val="762842845"/>
                  </a:ext>
                </a:extLst>
              </a:tr>
              <a:tr h="3317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2. Hardware-specific selection criteria</a:t>
                      </a:r>
                    </a:p>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10. Cross-device develop-</a:t>
                      </a:r>
                      <a:r>
                        <a:rPr lang="en-US" sz="900" dirty="0" err="1">
                          <a:solidFill>
                            <a:schemeClr val="bg1"/>
                          </a:solidFill>
                          <a:latin typeface="Calibri (Body)"/>
                        </a:rPr>
                        <a:t>ment</a:t>
                      </a:r>
                      <a:endParaRPr lang="en-US" sz="900" dirty="0">
                        <a:solidFill>
                          <a:schemeClr val="bg1"/>
                        </a:solidFill>
                        <a:latin typeface="Calibri (Body)"/>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nSpc>
                          <a:spcPct val="115000"/>
                        </a:lnSpc>
                      </a:pPr>
                      <a:r>
                        <a:rPr lang="en-US" sz="900" dirty="0">
                          <a:effectLst/>
                          <a:latin typeface="Calibri (Body)"/>
                          <a:ea typeface="Arial" panose="020B0604020202020204" pitchFamily="34" charset="0"/>
                        </a:rPr>
                        <a:t>Allows developers to develop a webAR, native AR, and AR-on-headset application once and deploy the application on multiple browsers, Android/ iOS devices, and AR headsets, respectively.</a:t>
                      </a:r>
                    </a:p>
                  </a:txBody>
                  <a:tcPr>
                    <a:solidFill>
                      <a:schemeClr val="bg1"/>
                    </a:solidFill>
                  </a:tcPr>
                </a:tc>
                <a:tc>
                  <a:txBody>
                    <a:bodyPr/>
                    <a:lstStyle/>
                    <a:p>
                      <a:r>
                        <a:rPr lang="en-US" sz="900" dirty="0">
                          <a:latin typeface="Calibri (Body)"/>
                        </a:rPr>
                        <a:t>Likely – Most </a:t>
                      </a:r>
                      <a:r>
                        <a:rPr lang="en-US" sz="900" dirty="0" err="1">
                          <a:latin typeface="Calibri (Body)"/>
                        </a:rPr>
                        <a:t>webAR</a:t>
                      </a:r>
                      <a:r>
                        <a:rPr lang="en-US" sz="900" dirty="0">
                          <a:latin typeface="Calibri (Body)"/>
                        </a:rPr>
                        <a:t> tracking and rendering engines are built upon browser’s natively supported features such as WebGL – see example of </a:t>
                      </a:r>
                      <a:r>
                        <a:rPr lang="en-US" sz="900" dirty="0">
                          <a:latin typeface="Calibri (Body)"/>
                          <a:hlinkClick r:id="rId5"/>
                        </a:rPr>
                        <a:t>browser requirements for 8</a:t>
                      </a:r>
                      <a:r>
                        <a:rPr lang="en-US" sz="900" baseline="30000" dirty="0">
                          <a:latin typeface="Calibri (Body)"/>
                          <a:hlinkClick r:id="rId5"/>
                        </a:rPr>
                        <a:t>th</a:t>
                      </a:r>
                      <a:r>
                        <a:rPr lang="en-US" sz="900" dirty="0">
                          <a:latin typeface="Calibri (Body)"/>
                          <a:hlinkClick r:id="rId5"/>
                        </a:rPr>
                        <a:t> Wall tracking engine</a:t>
                      </a:r>
                      <a:endParaRPr lang="en-US" sz="900" dirty="0">
                        <a:latin typeface="Calibri (Body)"/>
                      </a:endParaRPr>
                    </a:p>
                  </a:txBody>
                  <a:tcPr>
                    <a:solidFill>
                      <a:schemeClr val="bg1"/>
                    </a:solidFill>
                  </a:tcPr>
                </a:tc>
                <a:tc>
                  <a:txBody>
                    <a:bodyPr/>
                    <a:lstStyle/>
                    <a:p>
                      <a:r>
                        <a:rPr lang="en-US" sz="900" dirty="0">
                          <a:latin typeface="Calibri (Body)"/>
                        </a:rPr>
                        <a:t>Likely – Some tracking engines like </a:t>
                      </a:r>
                      <a:r>
                        <a:rPr lang="en-US" sz="900" dirty="0">
                          <a:latin typeface="Calibri (Body)"/>
                          <a:hlinkClick r:id="rId6"/>
                        </a:rPr>
                        <a:t>Vuforia</a:t>
                      </a:r>
                      <a:r>
                        <a:rPr lang="en-US" sz="900" dirty="0">
                          <a:latin typeface="Calibri (Body)"/>
                        </a:rPr>
                        <a:t>  support build for both Android and iOS. </a:t>
                      </a:r>
                      <a:r>
                        <a:rPr lang="en-US" sz="900" dirty="0" err="1">
                          <a:latin typeface="Calibri (Body)"/>
                          <a:hlinkClick r:id="rId7"/>
                        </a:rPr>
                        <a:t>ARCore</a:t>
                      </a:r>
                      <a:r>
                        <a:rPr lang="en-US" sz="900" dirty="0">
                          <a:latin typeface="Calibri (Body)"/>
                        </a:rPr>
                        <a:t> only supports Android. </a:t>
                      </a:r>
                      <a:r>
                        <a:rPr lang="en-US" sz="900" dirty="0" err="1">
                          <a:latin typeface="Calibri (Body)"/>
                          <a:hlinkClick r:id="rId8"/>
                        </a:rPr>
                        <a:t>ARKit</a:t>
                      </a:r>
                      <a:r>
                        <a:rPr lang="en-US" sz="900" dirty="0">
                          <a:latin typeface="Calibri (Body)"/>
                        </a:rPr>
                        <a:t> only supports iOS – see AR Development Tool Decision Matrix for details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9"/>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0"/>
                        </a:rPr>
                        <a:t>OpenXR</a:t>
                      </a:r>
                      <a:r>
                        <a:rPr lang="en-US" sz="900">
                          <a:latin typeface="Calibri (Body)"/>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Calibri (Body)"/>
                        </a:rPr>
                        <a:t>Yes – integrates with </a:t>
                      </a:r>
                      <a:r>
                        <a:rPr lang="en-US" sz="900" err="1">
                          <a:latin typeface="Calibri (Body)"/>
                          <a:hlinkClick r:id="rId11"/>
                        </a:rPr>
                        <a:t>OpenXR</a:t>
                      </a:r>
                      <a:r>
                        <a:rPr lang="en-US" sz="900">
                          <a:latin typeface="Calibri (Body)"/>
                        </a:rPr>
                        <a:t>;</a:t>
                      </a:r>
                    </a:p>
                  </a:txBody>
                  <a:tcPr/>
                </a:tc>
                <a:tc>
                  <a:txBody>
                    <a:bodyPr/>
                    <a:lstStyle/>
                    <a:p>
                      <a:r>
                        <a:rPr lang="en-US" sz="900" dirty="0">
                          <a:effectLst/>
                          <a:latin typeface="+mn-lt"/>
                          <a:ea typeface="Arial" panose="020B0604020202020204" pitchFamily="34" charset="0"/>
                        </a:rPr>
                        <a:t>No info</a:t>
                      </a:r>
                      <a:endParaRPr lang="en-US" sz="900" dirty="0">
                        <a:latin typeface="+mn-lt"/>
                      </a:endParaRPr>
                    </a:p>
                  </a:txBody>
                  <a:tcPr>
                    <a:solidFill>
                      <a:schemeClr val="bg1">
                        <a:lumMod val="85000"/>
                      </a:schemeClr>
                    </a:solidFill>
                  </a:tcPr>
                </a:tc>
                <a:tc>
                  <a:txBody>
                    <a:bodyPr/>
                    <a:lstStyle/>
                    <a:p>
                      <a:pPr>
                        <a:lnSpc>
                          <a:spcPct val="115000"/>
                        </a:lnSpc>
                      </a:pPr>
                      <a:r>
                        <a:rPr lang="en-US" sz="900" dirty="0">
                          <a:effectLst/>
                          <a:latin typeface="+mn-lt"/>
                          <a:ea typeface="Arial" panose="020B0604020202020204" pitchFamily="34" charset="0"/>
                        </a:rPr>
                        <a:t>No integration with </a:t>
                      </a:r>
                      <a:r>
                        <a:rPr lang="en-US" sz="900" u="sng" dirty="0" err="1">
                          <a:solidFill>
                            <a:srgbClr val="0000FF"/>
                          </a:solidFill>
                          <a:effectLst/>
                          <a:latin typeface="+mn-lt"/>
                          <a:ea typeface="Arial" panose="020B0604020202020204" pitchFamily="34" charset="0"/>
                          <a:hlinkClick r:id="rId12">
                            <a:extLst>
                              <a:ext uri="{A12FA001-AC4F-418D-AE19-62706E023703}">
                                <ahyp:hlinkClr xmlns:ahyp="http://schemas.microsoft.com/office/drawing/2018/hyperlinkcolor" val="tx"/>
                              </a:ext>
                            </a:extLst>
                          </a:hlinkClick>
                        </a:rPr>
                        <a:t>OpenXR</a:t>
                      </a:r>
                      <a:r>
                        <a:rPr lang="en-US" sz="900" dirty="0">
                          <a:effectLst/>
                          <a:latin typeface="+mn-lt"/>
                          <a:ea typeface="Arial" panose="020B0604020202020204" pitchFamily="34" charset="0"/>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p>
                      <a:endParaRPr lang="en-US" dirty="0"/>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No integration with </a:t>
                      </a:r>
                      <a:r>
                        <a:rPr kumimoji="0" lang="en-US" sz="900" b="0" i="0" u="sng" strike="noStrike" kern="1200" cap="none" spc="0" normalizeH="0" baseline="0" noProof="0" dirty="0" err="1">
                          <a:ln>
                            <a:noFill/>
                          </a:ln>
                          <a:solidFill>
                            <a:srgbClr val="0000FF"/>
                          </a:solidFill>
                          <a:effectLst/>
                          <a:uLnTx/>
                          <a:uFillTx/>
                          <a:latin typeface="+mn-lt"/>
                          <a:ea typeface="Arial" panose="020B0604020202020204" pitchFamily="34" charset="0"/>
                          <a:cs typeface="+mn-cs"/>
                          <a:hlinkClick r:id="rId12">
                            <a:extLst>
                              <a:ext uri="{A12FA001-AC4F-418D-AE19-62706E023703}">
                                <ahyp:hlinkClr xmlns:ahyp="http://schemas.microsoft.com/office/drawing/2018/hyperlinkcolor" val="tx"/>
                              </a:ext>
                            </a:extLst>
                          </a:hlinkClick>
                        </a:rPr>
                        <a:t>OpenXR</a:t>
                      </a:r>
                      <a:r>
                        <a:rPr kumimoji="0" lang="en-US" sz="900" b="0" i="0" u="none" strike="noStrike" kern="1200" cap="none" spc="0" normalizeH="0" baseline="0" noProof="0" dirty="0">
                          <a:ln>
                            <a:noFill/>
                          </a:ln>
                          <a:solidFill>
                            <a:prstClr val="black"/>
                          </a:solidFill>
                          <a:effectLst/>
                          <a:uLnTx/>
                          <a:uFillTx/>
                          <a:latin typeface="+mn-lt"/>
                          <a:ea typeface="Arial" panose="020B0604020202020204" pitchFamily="34" charset="0"/>
                          <a:cs typeface="+mn-cs"/>
                        </a:rPr>
                        <a:t> (yet)</a:t>
                      </a:r>
                    </a:p>
                  </a:txBody>
                  <a:tcPr/>
                </a:tc>
                <a:extLst>
                  <a:ext uri="{0D108BD9-81ED-4DB2-BD59-A6C34878D82A}">
                    <a16:rowId xmlns:a16="http://schemas.microsoft.com/office/drawing/2014/main" val="1244585182"/>
                  </a:ext>
                </a:extLst>
              </a:tr>
              <a:tr h="331748">
                <a:tc>
                  <a:txBody>
                    <a:bodyPr/>
                    <a:lstStyle/>
                    <a:p>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Calibri (Body)"/>
                        </a:rPr>
                        <a:t>11. App download required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Calibri (Body)"/>
                          <a:ea typeface="Arial" panose="020B0604020202020204" pitchFamily="34" charset="0"/>
                        </a:rPr>
                        <a:t>Refers to if a user needs to download and install the AR app to their device.</a:t>
                      </a:r>
                    </a:p>
                  </a:txBody>
                  <a:tcPr>
                    <a:solidFill>
                      <a:schemeClr val="bg1"/>
                    </a:solidFill>
                  </a:tcPr>
                </a:tc>
                <a:tc>
                  <a:txBody>
                    <a:bodyPr/>
                    <a:lstStyle/>
                    <a:p>
                      <a:r>
                        <a:rPr lang="en-US" sz="900">
                          <a:latin typeface="Calibri (Body)"/>
                        </a:rPr>
                        <a:t>No</a:t>
                      </a:r>
                    </a:p>
                  </a:txBody>
                  <a:tcPr>
                    <a:solidFill>
                      <a:schemeClr val="bg1"/>
                    </a:solidFill>
                  </a:tcPr>
                </a:tc>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Body)"/>
                        </a:rPr>
                        <a:t>Yes</a:t>
                      </a:r>
                    </a:p>
                  </a:txBody>
                  <a:tcPr/>
                </a:tc>
                <a:tc hMerge="1">
                  <a:txBody>
                    <a:bodyPr/>
                    <a:lstStyle/>
                    <a:p>
                      <a:pPr algn="l"/>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b="0" i="0">
                        <a:solidFill>
                          <a:schemeClr val="tx1"/>
                        </a:solidFill>
                        <a:effectLst/>
                        <a:latin typeface="akkurat"/>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kern="1200">
                        <a:solidFill>
                          <a:schemeClr val="tx1"/>
                        </a:solidFill>
                        <a:latin typeface="+mn-lt"/>
                        <a:ea typeface="+mn-ea"/>
                        <a:cs typeface="+mn-cs"/>
                      </a:endParaRPr>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tc hMerge="1">
                  <a:txBody>
                    <a:bodyPr/>
                    <a:lstStyle/>
                    <a:p>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Yes</a:t>
                      </a:r>
                      <a:endParaRPr lang="en-US" sz="1200"/>
                    </a:p>
                  </a:txBody>
                  <a:tcPr/>
                </a:tc>
                <a:extLst>
                  <a:ext uri="{0D108BD9-81ED-4DB2-BD59-A6C34878D82A}">
                    <a16:rowId xmlns:a16="http://schemas.microsoft.com/office/drawing/2014/main" val="1587255360"/>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12. Heat distribution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how much heat an AR device produces while running and how fast the heat dissipates according to the thermal design of the AR device. Note heating AR devices, especially AR headsets, can cause skin burns and affect user experience.</a:t>
                      </a:r>
                      <a:endParaRPr lang="en-US" sz="900" dirty="0">
                        <a:latin typeface="+mn-lt"/>
                      </a:endParaRPr>
                    </a:p>
                  </a:txBody>
                  <a:tcPr>
                    <a:solidFill>
                      <a:schemeClr val="bg1"/>
                    </a:solidFill>
                  </a:tcPr>
                </a:tc>
                <a:tc gridSpan="9">
                  <a:txBody>
                    <a:bodyPr/>
                    <a:lstStyle/>
                    <a:p>
                      <a:r>
                        <a:rPr lang="en-US" sz="900" dirty="0">
                          <a:effectLst/>
                          <a:latin typeface="+mn-lt"/>
                          <a:ea typeface="Arial" panose="020B0604020202020204" pitchFamily="34" charset="0"/>
                        </a:rPr>
                        <a:t>It appears that there is no standard measure for benchmarking the thermal model of different AR devices. Heat distribution is primarily a hardware problem with the chips being one of the main heat-generating components (</a:t>
                      </a:r>
                      <a:r>
                        <a:rPr lang="en-US" sz="900" dirty="0">
                          <a:effectLst/>
                          <a:latin typeface="+mn-lt"/>
                          <a:ea typeface="Arial" panose="020B0604020202020204" pitchFamily="34" charset="0"/>
                          <a:hlinkClick r:id="rId13"/>
                        </a:rPr>
                        <a:t>source</a:t>
                      </a:r>
                      <a:r>
                        <a:rPr lang="en-US" sz="900" dirty="0">
                          <a:effectLst/>
                          <a:latin typeface="+mn-lt"/>
                          <a:ea typeface="Arial" panose="020B0604020202020204" pitchFamily="34" charset="0"/>
                        </a:rPr>
                        <a:t>). Therefore, it is recommended to experiment with different AR devices for the target usage conditions and select the most comfortable headset. </a:t>
                      </a:r>
                      <a:endParaRPr lang="en-US" sz="900" dirty="0">
                        <a:latin typeface="+mn-lt"/>
                      </a:endParaRPr>
                    </a:p>
                  </a:txBody>
                  <a:tcP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solidFill>
                      <a:schemeClr val="bg1"/>
                    </a:solidFill>
                  </a:tcPr>
                </a:tc>
                <a:tc hMerge="1">
                  <a:txBody>
                    <a:bodyPr/>
                    <a:lstStyle/>
                    <a:p>
                      <a:pPr algn="l"/>
                      <a:endParaRPr lang="en-US" sz="1000" b="0" i="0">
                        <a:solidFill>
                          <a:schemeClr val="tx1"/>
                        </a:solidFill>
                        <a:effectLst/>
                        <a:latin typeface="akkurat"/>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kern="1200">
                        <a:solidFill>
                          <a:schemeClr val="tx1"/>
                        </a:solidFill>
                        <a:latin typeface="+mn-lt"/>
                        <a:ea typeface="+mn-ea"/>
                        <a:cs typeface="+mn-cs"/>
                      </a:endParaRPr>
                    </a:p>
                  </a:txBody>
                  <a:tcPr>
                    <a:solidFill>
                      <a:schemeClr val="bg1"/>
                    </a:solidFill>
                  </a:tcPr>
                </a:tc>
                <a:tc hMerge="1">
                  <a:txBody>
                    <a:bodyPr/>
                    <a:lstStyle/>
                    <a:p>
                      <a:endParaRPr lang="en-US" sz="1000"/>
                    </a:p>
                  </a:txBody>
                  <a:tcPr>
                    <a:solidFill>
                      <a:schemeClr val="bg1"/>
                    </a:solidFill>
                  </a:tcPr>
                </a:tc>
                <a:tc hMerge="1">
                  <a:txBody>
                    <a:bodyPr/>
                    <a:lstStyle/>
                    <a:p>
                      <a:endParaRPr lang="en-US" sz="1000"/>
                    </a:p>
                  </a:txBody>
                  <a:tcPr>
                    <a:solidFill>
                      <a:schemeClr val="bg1"/>
                    </a:solidFill>
                  </a:tcPr>
                </a:tc>
                <a:tc hMerge="1">
                  <a:txBody>
                    <a:bodyPr/>
                    <a:lstStyle/>
                    <a:p>
                      <a:endParaRPr lang="en-US" sz="1000" dirty="0"/>
                    </a:p>
                  </a:txBody>
                  <a:tcPr>
                    <a:solidFill>
                      <a:schemeClr val="bg1"/>
                    </a:solidFill>
                  </a:tcPr>
                </a:tc>
                <a:extLst>
                  <a:ext uri="{0D108BD9-81ED-4DB2-BD59-A6C34878D82A}">
                    <a16:rowId xmlns:a16="http://schemas.microsoft.com/office/drawing/2014/main" val="3097943847"/>
                  </a:ext>
                </a:extLst>
              </a:tr>
              <a:tr h="331748">
                <a:tc>
                  <a:txBody>
                    <a:bodyPr/>
                    <a:lstStyle/>
                    <a:p>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13. Cost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r>
                        <a:rPr lang="en-US" sz="900" dirty="0">
                          <a:effectLst/>
                          <a:latin typeface="+mn-lt"/>
                          <a:ea typeface="Arial" panose="020B0604020202020204" pitchFamily="34" charset="0"/>
                        </a:rPr>
                        <a:t>Refers to the cost of using the AR platforms. </a:t>
                      </a:r>
                      <a:endParaRPr lang="en-US" sz="900" dirty="0">
                        <a:latin typeface="+mn-lt"/>
                      </a:endParaRPr>
                    </a:p>
                  </a:txBody>
                  <a:tcPr>
                    <a:solidFill>
                      <a:schemeClr val="bg1"/>
                    </a:solidFill>
                  </a:tcPr>
                </a:tc>
                <a:tc>
                  <a:txBody>
                    <a:bodyPr/>
                    <a:lstStyle/>
                    <a:p>
                      <a:r>
                        <a:rPr lang="en-US" sz="900" dirty="0">
                          <a:latin typeface="+mn-lt"/>
                        </a:rPr>
                        <a:t>Device-specific</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mn-lt"/>
                        </a:rPr>
                        <a:t>Device-specific</a:t>
                      </a:r>
                    </a:p>
                  </a:txBody>
                  <a:tcPr>
                    <a:solidFill>
                      <a:schemeClr val="bg1"/>
                    </a:solidFill>
                  </a:tcPr>
                </a:tc>
                <a:tc>
                  <a:txBody>
                    <a:bodyPr/>
                    <a:lstStyle/>
                    <a:p>
                      <a:pPr algn="l"/>
                      <a:r>
                        <a:rPr lang="en-US" sz="900" b="0" i="0">
                          <a:solidFill>
                            <a:schemeClr val="tx1"/>
                          </a:solidFill>
                          <a:effectLst/>
                          <a:latin typeface="+mn-lt"/>
                          <a:hlinkClick r:id="rId14"/>
                        </a:rPr>
                        <a:t>€6.495</a:t>
                      </a:r>
                      <a:r>
                        <a:rPr lang="en-US" sz="900" b="0" i="0">
                          <a:solidFill>
                            <a:schemeClr val="tx1"/>
                          </a:solidFill>
                          <a:effectLst/>
                          <a:latin typeface="+mn-lt"/>
                        </a:rPr>
                        <a:t> + </a:t>
                      </a:r>
                      <a:r>
                        <a:rPr lang="en-US" sz="900" b="0" i="0">
                          <a:solidFill>
                            <a:schemeClr val="tx1"/>
                          </a:solidFill>
                          <a:effectLst/>
                          <a:latin typeface="+mn-lt"/>
                          <a:hlinkClick r:id="rId15"/>
                        </a:rPr>
                        <a:t>mandatory XR Subscription</a:t>
                      </a:r>
                      <a:endParaRPr lang="en-US" sz="900" b="0" i="0">
                        <a:solidFill>
                          <a:schemeClr val="tx1"/>
                        </a:solidFill>
                        <a:effectLst/>
                        <a:latin typeface="+mn-lt"/>
                      </a:endParaRPr>
                    </a:p>
                  </a:txBody>
                  <a:tcPr>
                    <a:solidFill>
                      <a:schemeClr val="bg1"/>
                    </a:solidFill>
                  </a:tcPr>
                </a:tc>
                <a:tc>
                  <a:txBody>
                    <a:bodyPr/>
                    <a:lstStyle/>
                    <a:p>
                      <a:r>
                        <a:rPr lang="en-US" sz="900">
                          <a:latin typeface="+mn-lt"/>
                          <a:hlinkClick r:id="rId16"/>
                        </a:rPr>
                        <a:t>€ 3.849,00+</a:t>
                      </a:r>
                      <a:r>
                        <a:rPr lang="en-US" sz="900">
                          <a:latin typeface="+mn-lt"/>
                        </a:rPr>
                        <a:t> + </a:t>
                      </a:r>
                      <a:r>
                        <a:rPr lang="en-US" sz="900">
                          <a:latin typeface="+mn-lt"/>
                          <a:hlinkClick r:id="rId17"/>
                        </a:rPr>
                        <a:t>optional HoloLens subscription</a:t>
                      </a:r>
                      <a:endParaRPr lang="en-US" sz="900">
                        <a:latin typeface="+mn-lt"/>
                      </a:endParaRPr>
                    </a:p>
                  </a:txBody>
                  <a:tcPr>
                    <a:solidFill>
                      <a:schemeClr val="bg1"/>
                    </a:solidFill>
                  </a:tcPr>
                </a:tc>
                <a:tc>
                  <a:txBody>
                    <a:bodyPr/>
                    <a:lstStyle/>
                    <a:p>
                      <a:r>
                        <a:rPr lang="en-US" sz="900" kern="1200">
                          <a:solidFill>
                            <a:schemeClr val="tx1"/>
                          </a:solidFill>
                          <a:latin typeface="+mn-lt"/>
                          <a:ea typeface="+mn-ea"/>
                          <a:cs typeface="+mn-cs"/>
                        </a:rPr>
                        <a:t>~</a:t>
                      </a:r>
                      <a:r>
                        <a:rPr lang="en-US" sz="900">
                          <a:latin typeface="+mn-lt"/>
                        </a:rPr>
                        <a:t>€</a:t>
                      </a:r>
                      <a:r>
                        <a:rPr lang="en-US" sz="900" kern="1200">
                          <a:solidFill>
                            <a:schemeClr val="tx1"/>
                          </a:solidFill>
                          <a:latin typeface="+mn-lt"/>
                          <a:ea typeface="+mn-ea"/>
                          <a:cs typeface="+mn-cs"/>
                        </a:rPr>
                        <a:t>3,167+</a:t>
                      </a:r>
                    </a:p>
                    <a:p>
                      <a:r>
                        <a:rPr lang="en-US" sz="900" kern="1200">
                          <a:solidFill>
                            <a:schemeClr val="tx1"/>
                          </a:solidFill>
                          <a:latin typeface="+mn-lt"/>
                          <a:ea typeface="+mn-ea"/>
                          <a:cs typeface="+mn-cs"/>
                        </a:rPr>
                        <a:t>(</a:t>
                      </a:r>
                      <a:r>
                        <a:rPr lang="en-US" sz="900" kern="1200">
                          <a:solidFill>
                            <a:schemeClr val="tx1"/>
                          </a:solidFill>
                          <a:latin typeface="+mn-lt"/>
                          <a:ea typeface="+mn-ea"/>
                          <a:cs typeface="+mn-cs"/>
                          <a:hlinkClick r:id="rId18"/>
                        </a:rPr>
                        <a:t>$3.299+</a:t>
                      </a:r>
                      <a:r>
                        <a:rPr lang="en-US" sz="900" kern="1200">
                          <a:solidFill>
                            <a:schemeClr val="tx1"/>
                          </a:solidFill>
                          <a:latin typeface="+mn-lt"/>
                          <a:ea typeface="+mn-ea"/>
                          <a:cs typeface="+mn-cs"/>
                        </a:rPr>
                        <a:t>)</a:t>
                      </a:r>
                    </a:p>
                  </a:txBody>
                  <a:tcPr>
                    <a:solidFill>
                      <a:schemeClr val="bg1"/>
                    </a:solidFill>
                  </a:tcPr>
                </a:tc>
                <a:tc>
                  <a:txBody>
                    <a:bodyPr/>
                    <a:lstStyle/>
                    <a:p>
                      <a:r>
                        <a:rPr lang="en-US" sz="900" kern="1200">
                          <a:solidFill>
                            <a:schemeClr val="tx1"/>
                          </a:solidFill>
                          <a:latin typeface="+mn-lt"/>
                          <a:ea typeface="+mn-ea"/>
                          <a:cs typeface="+mn-cs"/>
                          <a:hlinkClick r:id="rId19"/>
                        </a:rPr>
                        <a:t>€1.799,99</a:t>
                      </a:r>
                      <a:endParaRPr lang="en-US" sz="900" kern="1200">
                        <a:solidFill>
                          <a:schemeClr val="tx1"/>
                        </a:solidFill>
                        <a:latin typeface="+mn-lt"/>
                        <a:ea typeface="+mn-ea"/>
                        <a:cs typeface="+mn-cs"/>
                      </a:endParaRPr>
                    </a:p>
                  </a:txBody>
                  <a:tcPr>
                    <a:solidFill>
                      <a:schemeClr val="bg1"/>
                    </a:solidFill>
                  </a:tcPr>
                </a:tc>
                <a:tc>
                  <a:txBody>
                    <a:bodyPr/>
                    <a:lstStyle/>
                    <a:p>
                      <a:r>
                        <a:rPr lang="en-US" sz="900">
                          <a:latin typeface="+mn-lt"/>
                          <a:hlinkClick r:id="rId20"/>
                        </a:rPr>
                        <a:t>€1,669.80</a:t>
                      </a:r>
                      <a:endParaRPr lang="en-US" sz="900">
                        <a:latin typeface="+mn-lt"/>
                      </a:endParaRPr>
                    </a:p>
                  </a:txBody>
                  <a:tcPr>
                    <a:solidFill>
                      <a:schemeClr val="bg1"/>
                    </a:solidFill>
                  </a:tcPr>
                </a:tc>
                <a:tc>
                  <a:txBody>
                    <a:bodyPr/>
                    <a:lstStyle/>
                    <a:p>
                      <a:r>
                        <a:rPr lang="en-US" sz="900">
                          <a:latin typeface="+mn-lt"/>
                          <a:hlinkClick r:id="rId21"/>
                        </a:rPr>
                        <a:t>€2.311,10</a:t>
                      </a:r>
                      <a:endParaRPr lang="en-US" sz="900">
                        <a:latin typeface="+mn-lt"/>
                      </a:endParaRPr>
                    </a:p>
                  </a:txBody>
                  <a:tcPr>
                    <a:solidFill>
                      <a:schemeClr val="bg1"/>
                    </a:solidFill>
                  </a:tcPr>
                </a:tc>
                <a:tc>
                  <a:txBody>
                    <a:bodyPr/>
                    <a:lstStyle/>
                    <a:p>
                      <a:r>
                        <a:rPr lang="en-US" sz="900" dirty="0">
                          <a:latin typeface="+mn-lt"/>
                        </a:rPr>
                        <a:t>~€1,090 (</a:t>
                      </a:r>
                      <a:r>
                        <a:rPr lang="en-US" sz="900" dirty="0">
                          <a:latin typeface="+mn-lt"/>
                          <a:hlinkClick r:id="rId22"/>
                        </a:rPr>
                        <a:t>$1,144</a:t>
                      </a:r>
                      <a:r>
                        <a:rPr lang="en-US" sz="900" dirty="0">
                          <a:latin typeface="+mn-lt"/>
                        </a:rPr>
                        <a:t>)</a:t>
                      </a:r>
                    </a:p>
                  </a:txBody>
                  <a:tcPr>
                    <a:solidFill>
                      <a:schemeClr val="bg1"/>
                    </a:solidFill>
                  </a:tcPr>
                </a:tc>
                <a:extLst>
                  <a:ext uri="{0D108BD9-81ED-4DB2-BD59-A6C34878D82A}">
                    <a16:rowId xmlns:a16="http://schemas.microsoft.com/office/drawing/2014/main" val="2165875308"/>
                  </a:ext>
                </a:extLst>
              </a:tr>
            </a:tbl>
          </a:graphicData>
        </a:graphic>
      </p:graphicFrame>
      <p:sp>
        <p:nvSpPr>
          <p:cNvPr id="4" name="TextBox 3">
            <a:extLst>
              <a:ext uri="{FF2B5EF4-FFF2-40B4-BE49-F238E27FC236}">
                <a16:creationId xmlns:a16="http://schemas.microsoft.com/office/drawing/2014/main" id="{5D32FA63-A696-243C-1499-D2B4BC768420}"/>
              </a:ext>
            </a:extLst>
          </p:cNvPr>
          <p:cNvSpPr txBox="1"/>
          <p:nvPr/>
        </p:nvSpPr>
        <p:spPr>
          <a:xfrm>
            <a:off x="82973" y="0"/>
            <a:ext cx="11551367" cy="769441"/>
          </a:xfrm>
          <a:prstGeom prst="rect">
            <a:avLst/>
          </a:prstGeom>
          <a:noFill/>
        </p:spPr>
        <p:txBody>
          <a:bodyPr wrap="none" rtlCol="0">
            <a:spAutoFit/>
          </a:bodyPr>
          <a:lstStyle/>
          <a:p>
            <a:r>
              <a:rPr lang="en-US" sz="2800" b="1" dirty="0">
                <a:solidFill>
                  <a:srgbClr val="A100FF"/>
                </a:solidFill>
              </a:rPr>
              <a:t>Appendix: AR Platform Suitability Decision Matrix 4/4</a:t>
            </a:r>
          </a:p>
          <a:p>
            <a:r>
              <a:rPr lang="en-US" sz="1600" i="1" dirty="0"/>
              <a:t>Selection criteria for AR platforms (web AR vs. native AR vs. AR-on-headset) are categorized by: 1) Usage condition-specific 2) Hardware</a:t>
            </a:r>
          </a:p>
        </p:txBody>
      </p:sp>
    </p:spTree>
    <p:extLst>
      <p:ext uri="{BB962C8B-B14F-4D97-AF65-F5344CB8AC3E}">
        <p14:creationId xmlns:p14="http://schemas.microsoft.com/office/powerpoint/2010/main" val="236832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graphicFrame>
        <p:nvGraphicFramePr>
          <p:cNvPr id="61" name="Table 12">
            <a:extLst>
              <a:ext uri="{FF2B5EF4-FFF2-40B4-BE49-F238E27FC236}">
                <a16:creationId xmlns:a16="http://schemas.microsoft.com/office/drawing/2014/main" id="{EB51E14E-9107-827B-A8B6-5A21C9C895F6}"/>
              </a:ext>
            </a:extLst>
          </p:cNvPr>
          <p:cNvGraphicFramePr>
            <a:graphicFrameLocks noGrp="1"/>
          </p:cNvGraphicFramePr>
          <p:nvPr>
            <p:extLst>
              <p:ext uri="{D42A27DB-BD31-4B8C-83A1-F6EECF244321}">
                <p14:modId xmlns:p14="http://schemas.microsoft.com/office/powerpoint/2010/main" val="30036664"/>
              </p:ext>
            </p:extLst>
          </p:nvPr>
        </p:nvGraphicFramePr>
        <p:xfrm>
          <a:off x="41816" y="1282921"/>
          <a:ext cx="11959191" cy="4886058"/>
        </p:xfrm>
        <a:graphic>
          <a:graphicData uri="http://schemas.openxmlformats.org/drawingml/2006/table">
            <a:tbl>
              <a:tblPr firstRow="1" bandRow="1">
                <a:tableStyleId>{5940675A-B579-460E-94D1-54222C63F5DA}</a:tableStyleId>
              </a:tblPr>
              <a:tblGrid>
                <a:gridCol w="692531">
                  <a:extLst>
                    <a:ext uri="{9D8B030D-6E8A-4147-A177-3AD203B41FA5}">
                      <a16:colId xmlns:a16="http://schemas.microsoft.com/office/drawing/2014/main" val="2323611179"/>
                    </a:ext>
                  </a:extLst>
                </a:gridCol>
                <a:gridCol w="759469">
                  <a:extLst>
                    <a:ext uri="{9D8B030D-6E8A-4147-A177-3AD203B41FA5}">
                      <a16:colId xmlns:a16="http://schemas.microsoft.com/office/drawing/2014/main" val="4120118734"/>
                    </a:ext>
                  </a:extLst>
                </a:gridCol>
                <a:gridCol w="644240">
                  <a:extLst>
                    <a:ext uri="{9D8B030D-6E8A-4147-A177-3AD203B41FA5}">
                      <a16:colId xmlns:a16="http://schemas.microsoft.com/office/drawing/2014/main" val="2483199254"/>
                    </a:ext>
                  </a:extLst>
                </a:gridCol>
                <a:gridCol w="565673">
                  <a:extLst>
                    <a:ext uri="{9D8B030D-6E8A-4147-A177-3AD203B41FA5}">
                      <a16:colId xmlns:a16="http://schemas.microsoft.com/office/drawing/2014/main" val="187081944"/>
                    </a:ext>
                  </a:extLst>
                </a:gridCol>
                <a:gridCol w="633763">
                  <a:extLst>
                    <a:ext uri="{9D8B030D-6E8A-4147-A177-3AD203B41FA5}">
                      <a16:colId xmlns:a16="http://schemas.microsoft.com/office/drawing/2014/main" val="2093929946"/>
                    </a:ext>
                  </a:extLst>
                </a:gridCol>
                <a:gridCol w="623289">
                  <a:extLst>
                    <a:ext uri="{9D8B030D-6E8A-4147-A177-3AD203B41FA5}">
                      <a16:colId xmlns:a16="http://schemas.microsoft.com/office/drawing/2014/main" val="3110558412"/>
                    </a:ext>
                  </a:extLst>
                </a:gridCol>
                <a:gridCol w="623288">
                  <a:extLst>
                    <a:ext uri="{9D8B030D-6E8A-4147-A177-3AD203B41FA5}">
                      <a16:colId xmlns:a16="http://schemas.microsoft.com/office/drawing/2014/main" val="2507871209"/>
                    </a:ext>
                  </a:extLst>
                </a:gridCol>
                <a:gridCol w="628526">
                  <a:extLst>
                    <a:ext uri="{9D8B030D-6E8A-4147-A177-3AD203B41FA5}">
                      <a16:colId xmlns:a16="http://schemas.microsoft.com/office/drawing/2014/main" val="1663943699"/>
                    </a:ext>
                  </a:extLst>
                </a:gridCol>
                <a:gridCol w="618051">
                  <a:extLst>
                    <a:ext uri="{9D8B030D-6E8A-4147-A177-3AD203B41FA5}">
                      <a16:colId xmlns:a16="http://schemas.microsoft.com/office/drawing/2014/main" val="3070917951"/>
                    </a:ext>
                  </a:extLst>
                </a:gridCol>
                <a:gridCol w="623289">
                  <a:extLst>
                    <a:ext uri="{9D8B030D-6E8A-4147-A177-3AD203B41FA5}">
                      <a16:colId xmlns:a16="http://schemas.microsoft.com/office/drawing/2014/main" val="406122392"/>
                    </a:ext>
                  </a:extLst>
                </a:gridCol>
                <a:gridCol w="612812">
                  <a:extLst>
                    <a:ext uri="{9D8B030D-6E8A-4147-A177-3AD203B41FA5}">
                      <a16:colId xmlns:a16="http://schemas.microsoft.com/office/drawing/2014/main" val="293828829"/>
                    </a:ext>
                  </a:extLst>
                </a:gridCol>
                <a:gridCol w="628526">
                  <a:extLst>
                    <a:ext uri="{9D8B030D-6E8A-4147-A177-3AD203B41FA5}">
                      <a16:colId xmlns:a16="http://schemas.microsoft.com/office/drawing/2014/main" val="2481721800"/>
                    </a:ext>
                  </a:extLst>
                </a:gridCol>
                <a:gridCol w="628526">
                  <a:extLst>
                    <a:ext uri="{9D8B030D-6E8A-4147-A177-3AD203B41FA5}">
                      <a16:colId xmlns:a16="http://schemas.microsoft.com/office/drawing/2014/main" val="2135979661"/>
                    </a:ext>
                  </a:extLst>
                </a:gridCol>
                <a:gridCol w="607575">
                  <a:extLst>
                    <a:ext uri="{9D8B030D-6E8A-4147-A177-3AD203B41FA5}">
                      <a16:colId xmlns:a16="http://schemas.microsoft.com/office/drawing/2014/main" val="3855223192"/>
                    </a:ext>
                  </a:extLst>
                </a:gridCol>
                <a:gridCol w="612814">
                  <a:extLst>
                    <a:ext uri="{9D8B030D-6E8A-4147-A177-3AD203B41FA5}">
                      <a16:colId xmlns:a16="http://schemas.microsoft.com/office/drawing/2014/main" val="2856167367"/>
                    </a:ext>
                  </a:extLst>
                </a:gridCol>
                <a:gridCol w="612812">
                  <a:extLst>
                    <a:ext uri="{9D8B030D-6E8A-4147-A177-3AD203B41FA5}">
                      <a16:colId xmlns:a16="http://schemas.microsoft.com/office/drawing/2014/main" val="576925426"/>
                    </a:ext>
                  </a:extLst>
                </a:gridCol>
                <a:gridCol w="618051">
                  <a:extLst>
                    <a:ext uri="{9D8B030D-6E8A-4147-A177-3AD203B41FA5}">
                      <a16:colId xmlns:a16="http://schemas.microsoft.com/office/drawing/2014/main" val="2911881343"/>
                    </a:ext>
                  </a:extLst>
                </a:gridCol>
                <a:gridCol w="623288">
                  <a:extLst>
                    <a:ext uri="{9D8B030D-6E8A-4147-A177-3AD203B41FA5}">
                      <a16:colId xmlns:a16="http://schemas.microsoft.com/office/drawing/2014/main" val="861361964"/>
                    </a:ext>
                  </a:extLst>
                </a:gridCol>
                <a:gridCol w="602668">
                  <a:extLst>
                    <a:ext uri="{9D8B030D-6E8A-4147-A177-3AD203B41FA5}">
                      <a16:colId xmlns:a16="http://schemas.microsoft.com/office/drawing/2014/main" val="2604250241"/>
                    </a:ext>
                  </a:extLst>
                </a:gridCol>
              </a:tblGrid>
              <a:tr h="293681">
                <a:tc>
                  <a:txBody>
                    <a:bodyPr/>
                    <a:lstStyle/>
                    <a:p>
                      <a:endParaRPr lang="en-US" sz="900" b="1">
                        <a:solidFill>
                          <a:srgbClr val="A100FF"/>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dirty="0">
                          <a:solidFill>
                            <a:schemeClr val="tx1"/>
                          </a:solidFill>
                          <a:latin typeface="+mn-lt"/>
                          <a:hlinkClick r:id="rId5"/>
                        </a:rPr>
                        <a:t>AR.js</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dirty="0" err="1">
                          <a:solidFill>
                            <a:schemeClr val="tx1"/>
                          </a:solidFill>
                          <a:latin typeface="+mn-lt"/>
                          <a:hlinkClick r:id="rId6"/>
                        </a:rPr>
                        <a:t>WebXR</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7"/>
                        </a:rPr>
                        <a:t>8</a:t>
                      </a:r>
                      <a:r>
                        <a:rPr lang="en-US" sz="900" baseline="30000" dirty="0">
                          <a:solidFill>
                            <a:schemeClr val="tx1"/>
                          </a:solidFill>
                          <a:latin typeface="+mn-lt"/>
                          <a:hlinkClick r:id="rId7"/>
                        </a:rPr>
                        <a:t>th</a:t>
                      </a:r>
                      <a:r>
                        <a:rPr lang="en-US" sz="900" dirty="0">
                          <a:solidFill>
                            <a:schemeClr val="tx1"/>
                          </a:solidFill>
                          <a:latin typeface="+mn-lt"/>
                          <a:hlinkClick r:id="rId7"/>
                        </a:rPr>
                        <a:t> Wall</a:t>
                      </a:r>
                      <a:endParaRPr lang="en-US" sz="900" dirty="0">
                        <a:solidFill>
                          <a:schemeClr val="tx1"/>
                        </a:solidFill>
                        <a:latin typeface="+mn-lt"/>
                      </a:endParaRPr>
                    </a:p>
                  </a:txBody>
                  <a:tcPr>
                    <a:solidFill>
                      <a:schemeClr val="accent4"/>
                    </a:solidFill>
                  </a:tcPr>
                </a:tc>
                <a:tc>
                  <a:txBody>
                    <a:bodyPr/>
                    <a:lstStyle/>
                    <a:p>
                      <a:pPr algn="ctr"/>
                      <a:r>
                        <a:rPr lang="en-US" sz="900" dirty="0">
                          <a:solidFill>
                            <a:schemeClr val="tx1"/>
                          </a:solidFill>
                          <a:latin typeface="+mn-lt"/>
                          <a:hlinkClick r:id="rId8"/>
                        </a:rPr>
                        <a:t>Lightship ARDK</a:t>
                      </a:r>
                      <a:r>
                        <a:rPr lang="en-US" sz="900" dirty="0">
                          <a:solidFill>
                            <a:schemeClr val="tx1"/>
                          </a:solidFill>
                          <a:latin typeface="+mn-lt"/>
                        </a:rPr>
                        <a:t> (2021)</a:t>
                      </a:r>
                    </a:p>
                  </a:txBody>
                  <a:tcPr>
                    <a:solidFill>
                      <a:schemeClr val="accent4"/>
                    </a:solidFill>
                  </a:tcPr>
                </a:tc>
                <a:tc>
                  <a:txBody>
                    <a:bodyPr/>
                    <a:lstStyle/>
                    <a:p>
                      <a:pPr algn="ctr"/>
                      <a:r>
                        <a:rPr lang="en-US" sz="900" dirty="0">
                          <a:solidFill>
                            <a:schemeClr val="tx1"/>
                          </a:solidFill>
                          <a:latin typeface="+mn-lt"/>
                          <a:hlinkClick r:id="rId9"/>
                        </a:rPr>
                        <a:t>Vuforia</a:t>
                      </a:r>
                      <a:r>
                        <a:rPr lang="en-US" sz="900" dirty="0">
                          <a:solidFill>
                            <a:schemeClr val="tx1"/>
                          </a:solidFill>
                          <a:latin typeface="+mn-lt"/>
                        </a:rPr>
                        <a:t> (2011)</a:t>
                      </a:r>
                    </a:p>
                  </a:txBody>
                  <a:tcPr>
                    <a:solidFill>
                      <a:schemeClr val="accent4"/>
                    </a:solidFill>
                  </a:tcPr>
                </a:tc>
                <a:tc>
                  <a:txBody>
                    <a:bodyPr/>
                    <a:lstStyle/>
                    <a:p>
                      <a:pPr algn="ctr"/>
                      <a:r>
                        <a:rPr lang="en-US" sz="900" dirty="0">
                          <a:solidFill>
                            <a:schemeClr val="tx1"/>
                          </a:solidFill>
                          <a:latin typeface="+mn-lt"/>
                          <a:hlinkClick r:id="rId10"/>
                        </a:rPr>
                        <a:t>Azure Spatial Anchors</a:t>
                      </a:r>
                      <a:endParaRPr lang="en-US" sz="900" dirty="0">
                        <a:solidFill>
                          <a:schemeClr val="tx1"/>
                        </a:solidFill>
                        <a:latin typeface="+mn-lt"/>
                      </a:endParaRPr>
                    </a:p>
                  </a:txBody>
                  <a:tcPr>
                    <a:solidFill>
                      <a:schemeClr val="accent4"/>
                    </a:solidFill>
                  </a:tcPr>
                </a:tc>
                <a:tc>
                  <a:txBody>
                    <a:bodyPr/>
                    <a:lstStyle/>
                    <a:p>
                      <a:pPr algn="ctr"/>
                      <a:r>
                        <a:rPr lang="en-US" sz="900" dirty="0" err="1">
                          <a:solidFill>
                            <a:schemeClr val="tx1"/>
                          </a:solidFill>
                          <a:latin typeface="+mn-lt"/>
                          <a:hlinkClick r:id="rId11"/>
                        </a:rPr>
                        <a:t>ARCore</a:t>
                      </a:r>
                      <a:r>
                        <a:rPr lang="en-US" sz="900" dirty="0">
                          <a:solidFill>
                            <a:schemeClr val="tx1"/>
                          </a:solidFill>
                          <a:latin typeface="+mn-lt"/>
                        </a:rPr>
                        <a:t> (2018)</a:t>
                      </a:r>
                    </a:p>
                  </a:txBody>
                  <a:tcPr>
                    <a:solidFill>
                      <a:schemeClr val="accent4"/>
                    </a:solidFill>
                  </a:tcPr>
                </a:tc>
                <a:tc>
                  <a:txBody>
                    <a:bodyPr/>
                    <a:lstStyle/>
                    <a:p>
                      <a:pPr algn="ctr"/>
                      <a:r>
                        <a:rPr lang="en-US" sz="900" dirty="0" err="1">
                          <a:solidFill>
                            <a:schemeClr val="tx1"/>
                          </a:solidFill>
                          <a:latin typeface="+mn-lt"/>
                          <a:hlinkClick r:id="rId12"/>
                        </a:rPr>
                        <a:t>ARKit</a:t>
                      </a:r>
                      <a:r>
                        <a:rPr lang="en-US" sz="900" dirty="0">
                          <a:solidFill>
                            <a:schemeClr val="tx1"/>
                          </a:solidFill>
                          <a:latin typeface="+mn-lt"/>
                        </a:rPr>
                        <a:t> (2017)</a:t>
                      </a:r>
                    </a:p>
                  </a:txBody>
                  <a:tcPr>
                    <a:solidFill>
                      <a:srgbClr val="FFC000"/>
                    </a:solidFill>
                  </a:tcPr>
                </a:tc>
                <a:tc>
                  <a:txBody>
                    <a:bodyPr/>
                    <a:lstStyle/>
                    <a:p>
                      <a:pPr algn="ctr"/>
                      <a:r>
                        <a:rPr lang="en-US" sz="900" dirty="0">
                          <a:solidFill>
                            <a:schemeClr val="tx1"/>
                          </a:solidFill>
                          <a:latin typeface="+mn-lt"/>
                          <a:hlinkClick r:id="rId13"/>
                        </a:rPr>
                        <a:t>Manifest</a:t>
                      </a:r>
                      <a:endParaRPr lang="en-US" sz="900" dirty="0">
                        <a:solidFill>
                          <a:schemeClr val="tx1"/>
                        </a:solidFill>
                        <a:latin typeface="+mn-lt"/>
                      </a:endParaRPr>
                    </a:p>
                    <a:p>
                      <a:pPr algn="ctr"/>
                      <a:r>
                        <a:rPr lang="en-US" sz="900" dirty="0">
                          <a:solidFill>
                            <a:schemeClr val="tx1"/>
                          </a:solidFill>
                          <a:latin typeface="+mn-lt"/>
                        </a:rPr>
                        <a:t>(2017)</a:t>
                      </a:r>
                    </a:p>
                  </a:txBody>
                  <a:tcPr>
                    <a:solidFill>
                      <a:schemeClr val="accent4"/>
                    </a:solidFill>
                  </a:tcPr>
                </a:tc>
                <a:tc>
                  <a:txBody>
                    <a:bodyPr/>
                    <a:lstStyle/>
                    <a:p>
                      <a:pPr algn="ctr"/>
                      <a:r>
                        <a:rPr lang="en-US" sz="900" dirty="0">
                          <a:solidFill>
                            <a:schemeClr val="tx1"/>
                          </a:solidFill>
                          <a:latin typeface="+mn-lt"/>
                          <a:hlinkClick r:id="rId14"/>
                        </a:rPr>
                        <a:t>Three.js</a:t>
                      </a:r>
                      <a:endParaRPr lang="en-US" sz="900" dirty="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A-frame</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latin typeface="+mn-lt"/>
                          <a:hlinkClick r:id="rId16"/>
                        </a:rPr>
                        <a:t>Unity</a:t>
                      </a:r>
                      <a:endParaRPr lang="en-US" sz="900" dirty="0">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7"/>
                        </a:rPr>
                        <a:t>Unreal</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err="1">
                          <a:solidFill>
                            <a:schemeClr val="tx1"/>
                          </a:solidFill>
                          <a:latin typeface="+mn-lt"/>
                          <a:hlinkClick r:id="rId18"/>
                        </a:rPr>
                        <a:t>RealityKit</a:t>
                      </a:r>
                      <a:endParaRPr lang="en-US" sz="900" dirty="0">
                        <a:solidFill>
                          <a:schemeClr val="tx1"/>
                        </a:solidFill>
                        <a:latin typeface="+mn-lt"/>
                      </a:endParaRPr>
                    </a:p>
                  </a:txBody>
                  <a:tcPr>
                    <a:solidFill>
                      <a:schemeClr val="accent6">
                        <a:lumMod val="60000"/>
                        <a:lumOff val="40000"/>
                      </a:schemeClr>
                    </a:solidFill>
                  </a:tcPr>
                </a:tc>
                <a:tc>
                  <a:txBody>
                    <a:bodyPr/>
                    <a:lstStyle/>
                    <a:p>
                      <a:pPr algn="ctr"/>
                      <a:r>
                        <a:rPr lang="en-US" sz="900" dirty="0">
                          <a:solidFill>
                            <a:schemeClr val="tx1"/>
                          </a:solidFill>
                          <a:latin typeface="+mn-lt"/>
                          <a:hlinkClick r:id="rId19"/>
                        </a:rPr>
                        <a:t>Adobe Aero </a:t>
                      </a:r>
                    </a:p>
                    <a:p>
                      <a:pPr algn="ctr"/>
                      <a:r>
                        <a:rPr lang="en-US" sz="900" dirty="0">
                          <a:solidFill>
                            <a:schemeClr val="tx1"/>
                          </a:solidFill>
                          <a:latin typeface="+mn-lt"/>
                          <a:hlinkClick r:id="rId19"/>
                        </a:rPr>
                        <a:t>(2019)</a:t>
                      </a:r>
                      <a:endParaRPr lang="en-US" sz="900" dirty="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0"/>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55206">
                <a:tc>
                  <a:txBody>
                    <a:bodyPr/>
                    <a:lstStyle/>
                    <a:p>
                      <a:endParaRPr lang="en-US" sz="9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AR platforms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rPr>
                        <a:t>WebAR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8"/>
                        </a:rPr>
                        <a:t>Native AR (Android, iOS)</a:t>
                      </a:r>
                      <a:endParaRPr lang="en-US" sz="900" dirty="0">
                        <a:latin typeface="+mn-lt"/>
                      </a:endParaRPr>
                    </a:p>
                  </a:txBody>
                  <a:tcPr>
                    <a:solidFill>
                      <a:schemeClr val="bg1"/>
                    </a:solidFill>
                  </a:tcPr>
                </a:tc>
                <a:tc>
                  <a:txBody>
                    <a:bodyPr/>
                    <a:lstStyle/>
                    <a:p>
                      <a:pPr algn="ctr"/>
                      <a:r>
                        <a:rPr lang="en-US" sz="900" dirty="0">
                          <a:latin typeface="+mn-lt"/>
                          <a:hlinkClick r:id="rId21"/>
                        </a:rPr>
                        <a:t>Native AR, </a:t>
                      </a:r>
                    </a:p>
                    <a:p>
                      <a:pPr algn="ctr"/>
                      <a:r>
                        <a:rPr lang="en-US" sz="900" dirty="0">
                          <a:latin typeface="+mn-lt"/>
                          <a:hlinkClick r:id="rId21"/>
                        </a:rPr>
                        <a:t>AR headset (HoloLens 2, Magic Leap 2, Vuzix, </a:t>
                      </a:r>
                      <a:r>
                        <a:rPr lang="en-US" sz="900" dirty="0" err="1">
                          <a:latin typeface="+mn-lt"/>
                          <a:hlinkClick r:id="rId21"/>
                        </a:rPr>
                        <a:t>RealWear</a:t>
                      </a:r>
                      <a:r>
                        <a:rPr lang="en-US" sz="900" dirty="0">
                          <a:latin typeface="+mn-lt"/>
                          <a:hlinkClick r:id="rId21"/>
                        </a:rPr>
                        <a:t>)</a:t>
                      </a:r>
                      <a:endParaRPr lang="en-US" sz="900" dirty="0">
                        <a:latin typeface="+mn-lt"/>
                      </a:endParaRPr>
                    </a:p>
                  </a:txBody>
                  <a:tcPr>
                    <a:solidFill>
                      <a:schemeClr val="bg1"/>
                    </a:solidFill>
                  </a:tcPr>
                </a:tc>
                <a:tc>
                  <a:txBody>
                    <a:bodyPr/>
                    <a:lstStyle/>
                    <a:p>
                      <a:pPr algn="ctr"/>
                      <a:r>
                        <a:rPr lang="en-US" sz="900" dirty="0">
                          <a:latin typeface="+mn-lt"/>
                          <a:hlinkClick r:id="rId10"/>
                        </a:rPr>
                        <a:t>Native AR (Android, iOS), </a:t>
                      </a:r>
                    </a:p>
                    <a:p>
                      <a:pPr algn="ctr"/>
                      <a:r>
                        <a:rPr lang="en-US" sz="900" dirty="0">
                          <a:latin typeface="+mn-lt"/>
                          <a:hlinkClick r:id="rId10"/>
                        </a:rPr>
                        <a:t>AR headset (HoloLens)</a:t>
                      </a:r>
                      <a:endParaRPr lang="en-US" sz="900" dirty="0">
                        <a:latin typeface="+mn-lt"/>
                      </a:endParaRPr>
                    </a:p>
                  </a:txBody>
                  <a:tcPr>
                    <a:solidFill>
                      <a:schemeClr val="bg1"/>
                    </a:solidFill>
                  </a:tcPr>
                </a:tc>
                <a:tc>
                  <a:txBody>
                    <a:bodyPr/>
                    <a:lstStyle/>
                    <a:p>
                      <a:pPr algn="ctr"/>
                      <a:r>
                        <a:rPr lang="en-US" sz="900" dirty="0">
                          <a:latin typeface="+mn-lt"/>
                        </a:rPr>
                        <a:t>Native AR (Android)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(iOS)</a:t>
                      </a:r>
                    </a:p>
                  </a:txBody>
                  <a:tcPr>
                    <a:solidFill>
                      <a:schemeClr val="bg1"/>
                    </a:solidFill>
                  </a:tcPr>
                </a:tc>
                <a:tc>
                  <a:txBody>
                    <a:bodyPr/>
                    <a:lstStyle/>
                    <a:p>
                      <a:pPr algn="ctr"/>
                      <a:r>
                        <a:rPr lang="en-US" sz="900" dirty="0">
                          <a:latin typeface="+mn-lt"/>
                        </a:rPr>
                        <a:t>Native AR,</a:t>
                      </a:r>
                    </a:p>
                    <a:p>
                      <a:pPr algn="ctr"/>
                      <a:r>
                        <a:rPr lang="en-US" sz="900" dirty="0">
                          <a:latin typeface="+mn-lt"/>
                          <a:hlinkClick r:id="rId22"/>
                        </a:rPr>
                        <a:t>AR headset (HoloLens, Magic Leap, </a:t>
                      </a:r>
                      <a:r>
                        <a:rPr lang="en-US" sz="900" dirty="0" err="1">
                          <a:latin typeface="+mn-lt"/>
                          <a:hlinkClick r:id="rId22"/>
                        </a:rPr>
                        <a:t>Realwear</a:t>
                      </a:r>
                      <a:r>
                        <a:rPr lang="en-US" sz="900" dirty="0">
                          <a:latin typeface="+mn-lt"/>
                          <a:hlinkClick r:id="rId22"/>
                        </a:rPr>
                        <a:t>)</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WebAR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txBody>
                  <a:tcPr>
                    <a:solidFill>
                      <a:schemeClr val="bg1"/>
                    </a:solidFill>
                  </a:tcPr>
                </a:tc>
                <a:tc>
                  <a:txBody>
                    <a:bodyPr/>
                    <a:lstStyle/>
                    <a:p>
                      <a:pPr algn="ctr"/>
                      <a:r>
                        <a:rPr lang="en-US" sz="900" dirty="0">
                          <a:latin typeface="+mn-lt"/>
                        </a:rPr>
                        <a:t>Native AR, </a:t>
                      </a:r>
                    </a:p>
                    <a:p>
                      <a:pPr algn="ctr"/>
                      <a:r>
                        <a:rPr lang="en-US" sz="900" dirty="0">
                          <a:latin typeface="+mn-lt"/>
                        </a:rPr>
                        <a:t>AR headset</a:t>
                      </a:r>
                    </a:p>
                    <a:p>
                      <a:pPr algn="ctr"/>
                      <a:endParaRPr lang="en-US" sz="900" dirty="0">
                        <a:latin typeface="+mn-lt"/>
                      </a:endParaRPr>
                    </a:p>
                  </a:txBody>
                  <a:tcPr>
                    <a:solidFill>
                      <a:schemeClr val="bg1"/>
                    </a:solidFill>
                  </a:tcPr>
                </a:tc>
                <a:tc>
                  <a:txBody>
                    <a:bodyPr/>
                    <a:lstStyle/>
                    <a:p>
                      <a:pPr algn="ctr"/>
                      <a:r>
                        <a:rPr lang="en-US" sz="900" dirty="0">
                          <a:latin typeface="+mn-lt"/>
                        </a:rPr>
                        <a:t>Native AR</a:t>
                      </a:r>
                    </a:p>
                    <a:p>
                      <a:pPr algn="ctr"/>
                      <a:r>
                        <a:rPr lang="en-US" sz="900" dirty="0">
                          <a:latin typeface="+mn-lt"/>
                        </a:rPr>
                        <a:t>(</a:t>
                      </a:r>
                      <a:r>
                        <a:rPr lang="en-US" sz="900" dirty="0">
                          <a:latin typeface="+mn-lt"/>
                          <a:hlinkClick r:id="rId18"/>
                        </a:rPr>
                        <a:t>iOS</a:t>
                      </a:r>
                      <a:r>
                        <a:rPr lang="en-US" sz="900" dirty="0">
                          <a:latin typeface="+mn-lt"/>
                        </a:rPr>
                        <a:t>)</a:t>
                      </a:r>
                    </a:p>
                  </a:txBody>
                  <a:tcPr>
                    <a:solidFill>
                      <a:schemeClr val="bg1"/>
                    </a:solidFill>
                  </a:tcPr>
                </a:tc>
                <a:tc>
                  <a:txBody>
                    <a:bodyPr/>
                    <a:lstStyle/>
                    <a:p>
                      <a:pPr algn="ctr"/>
                      <a:r>
                        <a:rPr lang="en-US" sz="900" dirty="0">
                          <a:latin typeface="+mn-lt"/>
                          <a:hlinkClick r:id="rId23"/>
                        </a:rPr>
                        <a:t>WebAR (Aero URL)</a:t>
                      </a:r>
                      <a:r>
                        <a:rPr lang="en-US" sz="900" dirty="0">
                          <a:latin typeface="+mn-lt"/>
                        </a:rPr>
                        <a:t>;</a:t>
                      </a:r>
                    </a:p>
                    <a:p>
                      <a:pPr algn="ctr"/>
                      <a:r>
                        <a:rPr lang="en-US" sz="900" dirty="0">
                          <a:latin typeface="+mn-lt"/>
                        </a:rPr>
                        <a:t>Native AR (</a:t>
                      </a:r>
                      <a:r>
                        <a:rPr lang="en-US" sz="900" dirty="0">
                          <a:latin typeface="+mn-lt"/>
                          <a:hlinkClick r:id="rId24"/>
                        </a:rPr>
                        <a:t>Android, iOS</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Native AR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Android, iOS),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5"/>
                        </a:rPr>
                        <a:t>AR headset (Meta Quest Pro)</a:t>
                      </a:r>
                      <a:endParaRPr lang="en-US" sz="900" dirty="0">
                        <a:latin typeface="+mn-lt"/>
                      </a:endParaRPr>
                    </a:p>
                  </a:txBody>
                  <a:tcPr>
                    <a:solidFill>
                      <a:schemeClr val="bg1"/>
                    </a:solidFill>
                  </a:tcPr>
                </a:tc>
                <a:extLst>
                  <a:ext uri="{0D108BD9-81ED-4DB2-BD59-A6C34878D82A}">
                    <a16:rowId xmlns:a16="http://schemas.microsoft.com/office/drawing/2014/main" val="4053690211"/>
                  </a:ext>
                </a:extLst>
              </a:tr>
              <a:tr h="455206">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a:latin typeface="+mn-lt"/>
                        </a:rPr>
                        <a:t>Tracking capabilities</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Fiducial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7"/>
                        </a:rPr>
                        <a:t>X </a:t>
                      </a:r>
                    </a:p>
                    <a:p>
                      <a:pPr algn="ctr"/>
                      <a:r>
                        <a:rPr lang="en-US" sz="600" dirty="0">
                          <a:latin typeface="+mn-lt"/>
                          <a:hlinkClick r:id="rId27"/>
                        </a:rPr>
                        <a:t>(</a:t>
                      </a:r>
                      <a:r>
                        <a:rPr lang="en-US" sz="600" dirty="0" err="1">
                          <a:latin typeface="+mn-lt"/>
                          <a:hlinkClick r:id="rId27"/>
                        </a:rPr>
                        <a:t>VuMark</a:t>
                      </a:r>
                      <a:r>
                        <a:rPr lang="en-US" sz="600" dirty="0">
                          <a:latin typeface="+mn-lt"/>
                          <a:hlinkClick r:id="rId27"/>
                        </a:rPr>
                        <a:t>)</a:t>
                      </a:r>
                      <a:endParaRPr lang="en-US" sz="6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a:latin typeface="+mn-lt"/>
                        </a:rPr>
                        <a:t>No info</a:t>
                      </a:r>
                    </a:p>
                  </a:txBody>
                  <a:tcPr>
                    <a:solidFill>
                      <a:schemeClr val="bg1">
                        <a:lumMod val="85000"/>
                      </a:schemeClr>
                    </a:solidFill>
                  </a:tcPr>
                </a:tc>
                <a:tc>
                  <a:txBody>
                    <a:bodyPr/>
                    <a:lstStyle/>
                    <a:p>
                      <a:pPr algn="ct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3781750143"/>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2. Image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r>
                        <a:rPr lang="en-US" sz="900" dirty="0">
                          <a:latin typeface="+mn-lt"/>
                          <a:hlinkClick r:id="rId31"/>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a:latin typeface="+mn-lt"/>
                          <a:hlinkClick r:id="rId32"/>
                        </a:rPr>
                        <a:t>Image</a:t>
                      </a:r>
                      <a:r>
                        <a:rPr lang="en-US" sz="600" dirty="0">
                          <a:latin typeface="+mn-lt"/>
                        </a:rPr>
                        <a:t>, </a:t>
                      </a:r>
                      <a:r>
                        <a:rPr lang="en-US" sz="600" dirty="0">
                          <a:latin typeface="+mn-lt"/>
                          <a:hlinkClick r:id="rId33"/>
                        </a:rPr>
                        <a:t>cylinder</a:t>
                      </a:r>
                      <a:r>
                        <a:rPr lang="en-US" sz="600" dirty="0">
                          <a:latin typeface="+mn-lt"/>
                        </a:rPr>
                        <a:t>, </a:t>
                      </a:r>
                      <a:r>
                        <a:rPr lang="en-US" sz="600" dirty="0">
                          <a:latin typeface="+mn-lt"/>
                          <a:hlinkClick r:id="rId34"/>
                        </a:rPr>
                        <a:t>multi targets</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5"/>
                        </a:rPr>
                        <a:t>X</a:t>
                      </a:r>
                      <a:endParaRPr lang="en-US" sz="900" dirty="0">
                        <a:latin typeface="+mn-lt"/>
                      </a:endParaRPr>
                    </a:p>
                  </a:txBody>
                  <a:tcPr>
                    <a:solidFill>
                      <a:schemeClr val="bg1"/>
                    </a:solidFill>
                  </a:tcPr>
                </a:tc>
                <a:tc>
                  <a:txBody>
                    <a:bodyPr/>
                    <a:lstStyle/>
                    <a:p>
                      <a:pPr algn="ctr"/>
                      <a:r>
                        <a:rPr lang="en-US" sz="900" dirty="0">
                          <a:latin typeface="+mn-lt"/>
                          <a:hlinkClick r:id="rId3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7"/>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37"/>
                        </a:rPr>
                        <a:t>(Image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rPr>
                        <a:t>(</a:t>
                      </a:r>
                      <a:r>
                        <a:rPr kumimoji="0" lang="en-US" sz="600" b="0" i="0" u="none" strike="noStrike" kern="1200" cap="none" spc="0" normalizeH="0" baseline="0" noProof="0" dirty="0">
                          <a:ln>
                            <a:noFill/>
                          </a:ln>
                          <a:solidFill>
                            <a:prstClr val="black"/>
                          </a:solidFill>
                          <a:effectLst/>
                          <a:uLnTx/>
                          <a:uFillTx/>
                          <a:latin typeface="+mn-lt"/>
                          <a:ea typeface="+mn-ea"/>
                          <a:cs typeface="+mn-cs"/>
                          <a:hlinkClick r:id="rId38"/>
                        </a:rPr>
                        <a:t>target tracking</a:t>
                      </a:r>
                      <a:r>
                        <a:rPr kumimoji="0" lang="en-US" sz="6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635094896"/>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3. 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r>
                        <a:rPr lang="en-US" sz="900" dirty="0">
                          <a:latin typeface="+mn-lt"/>
                          <a:hlinkClick r:id="rId28"/>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a:t>
                      </a:r>
                      <a:endParaRPr lang="en-US" sz="9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42"/>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968509739"/>
                  </a:ext>
                </a:extLst>
              </a:tr>
              <a:tr h="455206">
                <a:tc vMerge="1">
                  <a:txBody>
                    <a:bodyPr/>
                    <a:lstStyle/>
                    <a:p>
                      <a:endParaRPr lang="en-US"/>
                    </a:p>
                  </a:txBody>
                  <a:tcPr/>
                </a:tc>
                <a:tc>
                  <a:txBody>
                    <a:bodyPr/>
                    <a:lstStyle/>
                    <a:p>
                      <a:r>
                        <a:rPr lang="en-US" sz="900" dirty="0">
                          <a:solidFill>
                            <a:schemeClr val="bg1"/>
                          </a:solidFill>
                          <a:latin typeface="+mn-lt"/>
                        </a:rPr>
                        <a:t>4. Location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6"/>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r>
                        <a:rPr lang="en-US" sz="900" dirty="0">
                          <a:latin typeface="+mn-lt"/>
                        </a:rPr>
                        <a:t> </a:t>
                      </a: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5"/>
                        </a:rPr>
                        <a:t>X</a:t>
                      </a:r>
                      <a:endParaRPr lang="en-US" sz="900" dirty="0">
                        <a:latin typeface="+mn-lt"/>
                      </a:endParaRPr>
                    </a:p>
                  </a:txBody>
                  <a:tcPr>
                    <a:solidFill>
                      <a:schemeClr val="bg1"/>
                    </a:solidFill>
                  </a:tcPr>
                </a:tc>
                <a:tc>
                  <a:txBody>
                    <a:bodyPr/>
                    <a:lstStyle/>
                    <a:p>
                      <a:pPr algn="ctr"/>
                      <a:r>
                        <a:rPr lang="en-US" sz="900" dirty="0">
                          <a:latin typeface="+mn-lt"/>
                          <a:hlinkClick r:id="rId46"/>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4268244579"/>
                  </a:ext>
                </a:extLst>
              </a:tr>
              <a:tr h="455206">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5. Object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7"/>
                        </a:rPr>
                        <a:t>X </a:t>
                      </a:r>
                    </a:p>
                    <a:p>
                      <a:pPr algn="ctr"/>
                      <a:r>
                        <a:rPr lang="en-US" sz="600" dirty="0">
                          <a:latin typeface="+mn-lt"/>
                          <a:hlinkClick r:id="rId47"/>
                        </a:rPr>
                        <a:t>(Model targets)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8"/>
                        </a:rPr>
                        <a:t>X </a:t>
                      </a:r>
                      <a:r>
                        <a:rPr lang="en-US" sz="600" dirty="0">
                          <a:latin typeface="+mn-lt"/>
                          <a:hlinkClick r:id="rId48"/>
                        </a:rPr>
                        <a:t>(Physical objects)</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28177257"/>
                  </a:ext>
                </a:extLst>
              </a:tr>
              <a:tr h="331748">
                <a:tc vMerge="1">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900" dirty="0">
                          <a:solidFill>
                            <a:schemeClr val="bg1"/>
                          </a:solidFill>
                          <a:latin typeface="+mn-lt"/>
                        </a:rPr>
                        <a:t>6. Surface tracking</a:t>
                      </a:r>
                    </a:p>
                  </a:txBody>
                  <a:tcPr>
                    <a:lnL w="12700" cap="flat" cmpd="sng" algn="ctr">
                      <a:solidFill>
                        <a:schemeClr val="tx1"/>
                      </a:solidFill>
                      <a:prstDash val="solid"/>
                      <a:round/>
                      <a:headEnd type="none" w="med" len="med"/>
                      <a:tailEnd type="none" w="med" len="med"/>
                    </a:lnL>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(Hit test)</a:t>
                      </a:r>
                      <a:endParaRPr lang="en-US" sz="600" dirty="0">
                        <a:latin typeface="+mn-lt"/>
                      </a:endParaRPr>
                    </a:p>
                  </a:txBody>
                  <a:tcPr>
                    <a:solidFill>
                      <a:schemeClr val="bg1"/>
                    </a:solidFill>
                  </a:tcPr>
                </a:tc>
                <a:tc>
                  <a:txBody>
                    <a:bodyPr/>
                    <a:lstStyle/>
                    <a:p>
                      <a:pPr algn="ctr"/>
                      <a:r>
                        <a:rPr lang="en-US" sz="900" dirty="0">
                          <a:latin typeface="+mn-lt"/>
                          <a:hlinkClick r:id="rId39"/>
                        </a:rPr>
                        <a:t>X</a:t>
                      </a:r>
                      <a:endParaRPr lang="en-US" sz="900" dirty="0">
                        <a:latin typeface="+mn-lt"/>
                      </a:endParaRPr>
                    </a:p>
                  </a:txBody>
                  <a:tcPr>
                    <a:solidFill>
                      <a:schemeClr val="bg1"/>
                    </a:solidFill>
                  </a:tcPr>
                </a:tc>
                <a:tc>
                  <a:txBody>
                    <a:bodyPr/>
                    <a:lstStyle/>
                    <a:p>
                      <a:pPr algn="ctr"/>
                      <a:r>
                        <a:rPr lang="en-US" sz="900" dirty="0">
                          <a:latin typeface="+mn-lt"/>
                          <a:hlinkClick r:id="rId50"/>
                        </a:rPr>
                        <a:t>X</a:t>
                      </a:r>
                      <a:endParaRPr lang="en-US" sz="900" dirty="0">
                        <a:latin typeface="+mn-lt"/>
                      </a:endParaRPr>
                    </a:p>
                  </a:txBody>
                  <a:tcPr>
                    <a:solidFill>
                      <a:schemeClr val="bg1"/>
                    </a:solidFill>
                  </a:tcPr>
                </a:tc>
                <a:tc>
                  <a:txBody>
                    <a:bodyPr/>
                    <a:lstStyle/>
                    <a:p>
                      <a:pPr algn="ctr"/>
                      <a:r>
                        <a:rPr lang="en-US" sz="900" dirty="0">
                          <a:latin typeface="+mn-lt"/>
                          <a:hlinkClick r:id="rId51"/>
                        </a:rPr>
                        <a:t>X </a:t>
                      </a:r>
                    </a:p>
                    <a:p>
                      <a:pPr algn="ctr"/>
                      <a:r>
                        <a:rPr lang="en-US" sz="600" dirty="0">
                          <a:latin typeface="+mn-lt"/>
                          <a:hlinkClick r:id="rId51"/>
                        </a:rPr>
                        <a:t>(Ground plane)</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52"/>
                        </a:rPr>
                        <a:t>X</a:t>
                      </a:r>
                    </a:p>
                    <a:p>
                      <a:pPr algn="ctr"/>
                      <a:r>
                        <a:rPr lang="en-US" sz="500" dirty="0">
                          <a:latin typeface="+mn-lt"/>
                          <a:hlinkClick r:id="rId52"/>
                        </a:rPr>
                        <a:t>(Hit test)</a:t>
                      </a:r>
                      <a:endParaRPr lang="en-US" sz="500" dirty="0">
                        <a:latin typeface="+mn-lt"/>
                      </a:endParaRPr>
                    </a:p>
                  </a:txBody>
                  <a:tcPr>
                    <a:solidFill>
                      <a:schemeClr val="bg1"/>
                    </a:solidFill>
                  </a:tcPr>
                </a:tc>
                <a:tc>
                  <a:txBody>
                    <a:bodyPr/>
                    <a:lstStyle/>
                    <a:p>
                      <a:pPr algn="ctr"/>
                      <a:r>
                        <a:rPr lang="en-US" sz="900" dirty="0">
                          <a:latin typeface="+mn-lt"/>
                          <a:hlinkClick r:id="rId53"/>
                        </a:rPr>
                        <a:t>X </a:t>
                      </a:r>
                    </a:p>
                    <a:p>
                      <a:pPr algn="ctr"/>
                      <a:r>
                        <a:rPr lang="en-US" sz="600" dirty="0">
                          <a:latin typeface="+mn-lt"/>
                          <a:hlinkClick r:id="rId53"/>
                        </a:rPr>
                        <a:t>(Surface detection)</a:t>
                      </a:r>
                      <a:endParaRPr lang="en-US" sz="6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4"/>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4"/>
                        </a:rPr>
                        <a:t>(Surface anchor)</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55"/>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mn-lt"/>
                          <a:ea typeface="+mn-ea"/>
                          <a:cs typeface="+mn-cs"/>
                          <a:hlinkClick r:id="rId55"/>
                        </a:rPr>
                        <a:t>(plane tracking)</a:t>
                      </a:r>
                      <a:endParaRPr kumimoji="0" lang="en-US" sz="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793984239"/>
                  </a:ext>
                </a:extLst>
              </a:tr>
            </a:tbl>
          </a:graphicData>
        </a:graphic>
      </p:graphicFrame>
      <p:grpSp>
        <p:nvGrpSpPr>
          <p:cNvPr id="62" name="Group 61">
            <a:extLst>
              <a:ext uri="{FF2B5EF4-FFF2-40B4-BE49-F238E27FC236}">
                <a16:creationId xmlns:a16="http://schemas.microsoft.com/office/drawing/2014/main" id="{9A9F08E8-DD40-CE9A-241B-623AAFF4DB24}"/>
              </a:ext>
            </a:extLst>
          </p:cNvPr>
          <p:cNvGrpSpPr/>
          <p:nvPr/>
        </p:nvGrpSpPr>
        <p:grpSpPr>
          <a:xfrm>
            <a:off x="9560449" y="767043"/>
            <a:ext cx="2440557" cy="324000"/>
            <a:chOff x="109785" y="1392855"/>
            <a:chExt cx="2440557" cy="324000"/>
          </a:xfrm>
        </p:grpSpPr>
        <p:sp>
          <p:nvSpPr>
            <p:cNvPr id="63" name="Rectangle 62">
              <a:extLst>
                <a:ext uri="{FF2B5EF4-FFF2-40B4-BE49-F238E27FC236}">
                  <a16:creationId xmlns:a16="http://schemas.microsoft.com/office/drawing/2014/main" id="{1B22BB72-28A1-285F-4BFF-25CC7DAA955B}"/>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64" name="Rectangle 63">
              <a:extLst>
                <a:ext uri="{FF2B5EF4-FFF2-40B4-BE49-F238E27FC236}">
                  <a16:creationId xmlns:a16="http://schemas.microsoft.com/office/drawing/2014/main" id="{0BB935AE-6492-4633-4E6D-7B7093B33C1D}"/>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65" name="Rectangle 64">
              <a:extLst>
                <a:ext uri="{FF2B5EF4-FFF2-40B4-BE49-F238E27FC236}">
                  <a16:creationId xmlns:a16="http://schemas.microsoft.com/office/drawing/2014/main" id="{466F0155-DACA-0CAC-4562-F39C0E6C14C4}"/>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2" name="TextBox 1">
            <a:extLst>
              <a:ext uri="{FF2B5EF4-FFF2-40B4-BE49-F238E27FC236}">
                <a16:creationId xmlns:a16="http://schemas.microsoft.com/office/drawing/2014/main" id="{4643F6B4-41A0-03B5-0B3F-41A524686F7D}"/>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685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2314262834"/>
              </p:ext>
            </p:extLst>
          </p:nvPr>
        </p:nvGraphicFramePr>
        <p:xfrm>
          <a:off x="47572" y="1282920"/>
          <a:ext cx="11953433" cy="5246716"/>
        </p:xfrm>
        <a:graphic>
          <a:graphicData uri="http://schemas.openxmlformats.org/drawingml/2006/table">
            <a:tbl>
              <a:tblPr firstRow="1" bandRow="1">
                <a:tableStyleId>{5940675A-B579-460E-94D1-54222C63F5DA}</a:tableStyleId>
              </a:tblPr>
              <a:tblGrid>
                <a:gridCol w="663871">
                  <a:extLst>
                    <a:ext uri="{9D8B030D-6E8A-4147-A177-3AD203B41FA5}">
                      <a16:colId xmlns:a16="http://schemas.microsoft.com/office/drawing/2014/main" val="2323611179"/>
                    </a:ext>
                  </a:extLst>
                </a:gridCol>
                <a:gridCol w="780608">
                  <a:extLst>
                    <a:ext uri="{9D8B030D-6E8A-4147-A177-3AD203B41FA5}">
                      <a16:colId xmlns:a16="http://schemas.microsoft.com/office/drawing/2014/main" val="4120118734"/>
                    </a:ext>
                  </a:extLst>
                </a:gridCol>
                <a:gridCol w="653337">
                  <a:extLst>
                    <a:ext uri="{9D8B030D-6E8A-4147-A177-3AD203B41FA5}">
                      <a16:colId xmlns:a16="http://schemas.microsoft.com/office/drawing/2014/main" val="794994967"/>
                    </a:ext>
                  </a:extLst>
                </a:gridCol>
                <a:gridCol w="565979">
                  <a:extLst>
                    <a:ext uri="{9D8B030D-6E8A-4147-A177-3AD203B41FA5}">
                      <a16:colId xmlns:a16="http://schemas.microsoft.com/office/drawing/2014/main" val="187081944"/>
                    </a:ext>
                  </a:extLst>
                </a:gridCol>
                <a:gridCol w="636137">
                  <a:extLst>
                    <a:ext uri="{9D8B030D-6E8A-4147-A177-3AD203B41FA5}">
                      <a16:colId xmlns:a16="http://schemas.microsoft.com/office/drawing/2014/main" val="2093929946"/>
                    </a:ext>
                  </a:extLst>
                </a:gridCol>
                <a:gridCol w="614201">
                  <a:extLst>
                    <a:ext uri="{9D8B030D-6E8A-4147-A177-3AD203B41FA5}">
                      <a16:colId xmlns:a16="http://schemas.microsoft.com/office/drawing/2014/main" val="3110558412"/>
                    </a:ext>
                  </a:extLst>
                </a:gridCol>
                <a:gridCol w="621512">
                  <a:extLst>
                    <a:ext uri="{9D8B030D-6E8A-4147-A177-3AD203B41FA5}">
                      <a16:colId xmlns:a16="http://schemas.microsoft.com/office/drawing/2014/main" val="2507871209"/>
                    </a:ext>
                  </a:extLst>
                </a:gridCol>
                <a:gridCol w="636136">
                  <a:extLst>
                    <a:ext uri="{9D8B030D-6E8A-4147-A177-3AD203B41FA5}">
                      <a16:colId xmlns:a16="http://schemas.microsoft.com/office/drawing/2014/main" val="406122392"/>
                    </a:ext>
                  </a:extLst>
                </a:gridCol>
                <a:gridCol w="606891">
                  <a:extLst>
                    <a:ext uri="{9D8B030D-6E8A-4147-A177-3AD203B41FA5}">
                      <a16:colId xmlns:a16="http://schemas.microsoft.com/office/drawing/2014/main" val="2628517794"/>
                    </a:ext>
                  </a:extLst>
                </a:gridCol>
                <a:gridCol w="628825">
                  <a:extLst>
                    <a:ext uri="{9D8B030D-6E8A-4147-A177-3AD203B41FA5}">
                      <a16:colId xmlns:a16="http://schemas.microsoft.com/office/drawing/2014/main" val="294317954"/>
                    </a:ext>
                  </a:extLst>
                </a:gridCol>
                <a:gridCol w="614202">
                  <a:extLst>
                    <a:ext uri="{9D8B030D-6E8A-4147-A177-3AD203B41FA5}">
                      <a16:colId xmlns:a16="http://schemas.microsoft.com/office/drawing/2014/main" val="2358411173"/>
                    </a:ext>
                  </a:extLst>
                </a:gridCol>
                <a:gridCol w="628825">
                  <a:extLst>
                    <a:ext uri="{9D8B030D-6E8A-4147-A177-3AD203B41FA5}">
                      <a16:colId xmlns:a16="http://schemas.microsoft.com/office/drawing/2014/main" val="3833381831"/>
                    </a:ext>
                  </a:extLst>
                </a:gridCol>
                <a:gridCol w="617153">
                  <a:extLst>
                    <a:ext uri="{9D8B030D-6E8A-4147-A177-3AD203B41FA5}">
                      <a16:colId xmlns:a16="http://schemas.microsoft.com/office/drawing/2014/main" val="743037752"/>
                    </a:ext>
                  </a:extLst>
                </a:gridCol>
                <a:gridCol w="609139">
                  <a:extLst>
                    <a:ext uri="{9D8B030D-6E8A-4147-A177-3AD203B41FA5}">
                      <a16:colId xmlns:a16="http://schemas.microsoft.com/office/drawing/2014/main" val="2135979661"/>
                    </a:ext>
                  </a:extLst>
                </a:gridCol>
                <a:gridCol w="617153">
                  <a:extLst>
                    <a:ext uri="{9D8B030D-6E8A-4147-A177-3AD203B41FA5}">
                      <a16:colId xmlns:a16="http://schemas.microsoft.com/office/drawing/2014/main" val="3855223192"/>
                    </a:ext>
                  </a:extLst>
                </a:gridCol>
                <a:gridCol w="614866">
                  <a:extLst>
                    <a:ext uri="{9D8B030D-6E8A-4147-A177-3AD203B41FA5}">
                      <a16:colId xmlns:a16="http://schemas.microsoft.com/office/drawing/2014/main" val="4038558119"/>
                    </a:ext>
                  </a:extLst>
                </a:gridCol>
                <a:gridCol w="614866">
                  <a:extLst>
                    <a:ext uri="{9D8B030D-6E8A-4147-A177-3AD203B41FA5}">
                      <a16:colId xmlns:a16="http://schemas.microsoft.com/office/drawing/2014/main" val="3412552683"/>
                    </a:ext>
                  </a:extLst>
                </a:gridCol>
                <a:gridCol w="614866">
                  <a:extLst>
                    <a:ext uri="{9D8B030D-6E8A-4147-A177-3AD203B41FA5}">
                      <a16:colId xmlns:a16="http://schemas.microsoft.com/office/drawing/2014/main" val="1484834208"/>
                    </a:ext>
                  </a:extLst>
                </a:gridCol>
                <a:gridCol w="614866">
                  <a:extLst>
                    <a:ext uri="{9D8B030D-6E8A-4147-A177-3AD203B41FA5}">
                      <a16:colId xmlns:a16="http://schemas.microsoft.com/office/drawing/2014/main" val="1679535815"/>
                    </a:ext>
                  </a:extLst>
                </a:gridCol>
              </a:tblGrid>
              <a:tr h="640626">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dirty="0">
                          <a:solidFill>
                            <a:schemeClr val="tx1"/>
                          </a:solidFill>
                          <a:latin typeface="+mn-lt"/>
                          <a:hlinkClick r:id="rId21"/>
                        </a:rPr>
                        <a:t>Meta Spark Studio</a:t>
                      </a:r>
                      <a:r>
                        <a:rPr lang="en-US" sz="900" dirty="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442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u="none" dirty="0">
                          <a:latin typeface="+mn-lt"/>
                        </a:rPr>
                        <a:t>1. </a:t>
                      </a:r>
                      <a:r>
                        <a:rPr lang="en-US" sz="900" dirty="0">
                          <a:latin typeface="+mn-lt"/>
                        </a:rPr>
                        <a:t>Tracking capabilities</a:t>
                      </a:r>
                    </a:p>
                    <a:p>
                      <a:endParaRPr lang="en-US" sz="900" dirty="0">
                        <a:solidFill>
                          <a:srgbClr val="FF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7. Spatial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2"/>
                        </a:rPr>
                        <a:t>X</a:t>
                      </a:r>
                      <a:endParaRPr lang="en-US" sz="900" dirty="0">
                        <a:latin typeface="+mn-lt"/>
                      </a:endParaRPr>
                    </a:p>
                  </a:txBody>
                  <a:tcPr>
                    <a:solidFill>
                      <a:schemeClr val="bg1"/>
                    </a:solidFill>
                  </a:tcPr>
                </a:tc>
                <a:tc>
                  <a:txBody>
                    <a:bodyPr/>
                    <a:lstStyle/>
                    <a:p>
                      <a:pPr algn="ctr"/>
                      <a:r>
                        <a:rPr lang="en-US" sz="900" dirty="0">
                          <a:latin typeface="+mn-lt"/>
                          <a:hlinkClick r:id="rId23"/>
                        </a:rPr>
                        <a:t>X </a:t>
                      </a:r>
                    </a:p>
                    <a:p>
                      <a:pPr algn="ctr"/>
                      <a:r>
                        <a:rPr lang="en-US" sz="700" dirty="0">
                          <a:latin typeface="+mn-lt"/>
                          <a:hlinkClick r:id="rId23"/>
                        </a:rPr>
                        <a:t>(Area targets)</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4"/>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mn-lt"/>
                          <a:ea typeface="+mn-ea"/>
                          <a:cs typeface="+mn-cs"/>
                          <a:hlinkClick r:id="rId24"/>
                        </a:rPr>
                        <a:t>(Spatial anchors)</a:t>
                      </a:r>
                      <a:endParaRPr kumimoji="0" lang="en-US" sz="7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9201426"/>
                  </a:ext>
                </a:extLst>
              </a:tr>
              <a:tr h="1052456">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8. Other tracking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5"/>
                        </a:rPr>
                        <a:t>Body tracking</a:t>
                      </a:r>
                      <a:r>
                        <a:rPr lang="en-US" sz="900" dirty="0">
                          <a:latin typeface="+mn-lt"/>
                        </a:rPr>
                        <a:t>; </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26"/>
                        </a:rPr>
                        <a:t>Iris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7"/>
                        </a:rPr>
                        <a:t>body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28"/>
                        </a:rPr>
                        <a:t>Hand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3571541292"/>
                  </a:ext>
                </a:extLst>
              </a:tr>
              <a:tr h="915179">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900" dirty="0">
                          <a:solidFill>
                            <a:schemeClr val="bg1"/>
                          </a:solidFill>
                          <a:latin typeface="+mn-lt"/>
                        </a:rPr>
                        <a:t>9. Multi-marker tracking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29"/>
                        </a:rPr>
                        <a:t>X</a:t>
                      </a:r>
                      <a:endParaRPr lang="en-US" sz="900" dirty="0">
                        <a:latin typeface="+mn-lt"/>
                      </a:endParaRPr>
                    </a:p>
                  </a:txBody>
                  <a:tcPr>
                    <a:solidFill>
                      <a:schemeClr val="bg1"/>
                    </a:solidFill>
                  </a:tcPr>
                </a:tc>
                <a:tc>
                  <a:txBody>
                    <a:bodyPr/>
                    <a:lstStyle/>
                    <a:p>
                      <a:pPr algn="ctr"/>
                      <a:r>
                        <a:rPr lang="en-US" sz="900" dirty="0">
                          <a:latin typeface="+mn-lt"/>
                          <a:hlinkClick r:id="rId30"/>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1"/>
                        </a:rPr>
                        <a:t>X</a:t>
                      </a:r>
                    </a:p>
                    <a:p>
                      <a:pPr algn="ctr"/>
                      <a:r>
                        <a:rPr lang="en-US" sz="700" dirty="0">
                          <a:latin typeface="+mn-lt"/>
                          <a:hlinkClick r:id="rId31"/>
                        </a:rPr>
                        <a:t>(image tracking)</a:t>
                      </a:r>
                      <a:endParaRPr lang="en-US" sz="7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32"/>
                        </a:rPr>
                        <a:t>X</a:t>
                      </a: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33"/>
                        </a:rPr>
                        <a:t>X </a:t>
                      </a:r>
                    </a:p>
                    <a:p>
                      <a:pPr algn="ctr"/>
                      <a:r>
                        <a:rPr lang="en-US" sz="700" dirty="0">
                          <a:latin typeface="+mn-lt"/>
                          <a:hlinkClick r:id="rId33"/>
                        </a:rPr>
                        <a:t>(image tracking)</a:t>
                      </a:r>
                      <a:endParaRPr lang="en-US" sz="700" dirty="0">
                        <a:latin typeface="+mn-lt"/>
                      </a:endParaRPr>
                    </a:p>
                  </a:txBody>
                  <a:tcPr>
                    <a:solidFill>
                      <a:schemeClr val="bg1"/>
                    </a:solidFill>
                  </a:tcPr>
                </a:tc>
                <a:tc>
                  <a:txBody>
                    <a:bodyPr/>
                    <a:lstStyle/>
                    <a:p>
                      <a:pPr algn="ctr"/>
                      <a:r>
                        <a:rPr lang="en-US" sz="900" dirty="0">
                          <a:latin typeface="+mn-lt"/>
                          <a:hlinkClick r:id="rId13"/>
                        </a:rPr>
                        <a:t>X </a:t>
                      </a:r>
                    </a:p>
                    <a:p>
                      <a:pPr algn="ctr"/>
                      <a:r>
                        <a:rPr lang="en-US" sz="700" dirty="0">
                          <a:latin typeface="+mn-lt"/>
                          <a:hlinkClick r:id="rId13"/>
                        </a:rPr>
                        <a:t>(image tracking)</a:t>
                      </a:r>
                      <a:endParaRPr lang="en-US" sz="7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4"/>
                        </a:rPr>
                        <a:t>image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 </a:t>
                      </a:r>
                      <a:r>
                        <a:rPr kumimoji="0" lang="en-US" sz="900" b="0" i="0" u="none" strike="noStrike" kern="1200" cap="none" spc="0" normalizeH="0" baseline="0" noProof="0" dirty="0">
                          <a:ln>
                            <a:noFill/>
                          </a:ln>
                          <a:solidFill>
                            <a:prstClr val="black"/>
                          </a:solidFill>
                          <a:effectLst/>
                          <a:uLnTx/>
                          <a:uFillTx/>
                          <a:latin typeface="+mn-lt"/>
                          <a:ea typeface="+mn-ea"/>
                          <a:cs typeface="+mn-cs"/>
                          <a:hlinkClick r:id="rId35"/>
                        </a:rPr>
                        <a:t>plane tracking</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extLst>
                  <a:ext uri="{0D108BD9-81ED-4DB2-BD59-A6C34878D82A}">
                    <a16:rowId xmlns:a16="http://schemas.microsoft.com/office/drawing/2014/main" val="2007824250"/>
                  </a:ext>
                </a:extLst>
              </a:tr>
              <a:tr h="9151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10. Multi-user AR 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rPr>
                        <a:t>Possible with tools like  </a:t>
                      </a:r>
                      <a:r>
                        <a:rPr lang="en-US" sz="900" dirty="0">
                          <a:latin typeface="+mn-lt"/>
                          <a:hlinkClick r:id="rId36"/>
                        </a:rPr>
                        <a:t>Wrapper.js</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37"/>
                        </a:rPr>
                        <a:t>X</a:t>
                      </a:r>
                      <a:endParaRPr lang="en-US" sz="900" dirty="0">
                        <a:latin typeface="+mn-lt"/>
                      </a:endParaRPr>
                    </a:p>
                  </a:txBody>
                  <a:tcPr>
                    <a:solidFill>
                      <a:schemeClr val="bg1"/>
                    </a:solidFill>
                  </a:tcPr>
                </a:tc>
                <a:tc>
                  <a:txBody>
                    <a:bodyPr/>
                    <a:lstStyle/>
                    <a:p>
                      <a:pPr algn="ctr"/>
                      <a:r>
                        <a:rPr lang="en-US" sz="900" dirty="0">
                          <a:latin typeface="+mn-lt"/>
                        </a:rPr>
                        <a:t>X </a:t>
                      </a:r>
                    </a:p>
                    <a:p>
                      <a:pPr algn="ctr"/>
                      <a:r>
                        <a:rPr lang="en-US" sz="700" dirty="0">
                          <a:latin typeface="+mn-lt"/>
                        </a:rPr>
                        <a:t>(</a:t>
                      </a:r>
                      <a:r>
                        <a:rPr lang="en-US" sz="700" dirty="0">
                          <a:latin typeface="+mn-lt"/>
                          <a:hlinkClick r:id="rId38"/>
                        </a:rPr>
                        <a:t>Vuforia Chalk remote assist</a:t>
                      </a:r>
                      <a:r>
                        <a:rPr lang="en-US" sz="7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hlinkClick r:id="rId39"/>
                        </a:rPr>
                        <a:t>X</a:t>
                      </a: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0"/>
                        </a:rPr>
                        <a:t>X </a:t>
                      </a:r>
                    </a:p>
                    <a:p>
                      <a:pPr algn="ctr"/>
                      <a:r>
                        <a:rPr lang="en-US" sz="700" dirty="0">
                          <a:latin typeface="+mn-lt"/>
                          <a:hlinkClick r:id="rId40"/>
                        </a:rPr>
                        <a:t>(Cloud anchors)</a:t>
                      </a:r>
                      <a:endParaRPr lang="en-US" sz="700" dirty="0">
                        <a:latin typeface="+mn-lt"/>
                      </a:endParaRPr>
                    </a:p>
                  </a:txBody>
                  <a:tcPr>
                    <a:solidFill>
                      <a:schemeClr val="bg1"/>
                    </a:solidFill>
                  </a:tcPr>
                </a:tc>
                <a:tc>
                  <a:txBody>
                    <a:bodyPr/>
                    <a:lstStyle/>
                    <a:p>
                      <a:pPr algn="ctr"/>
                      <a:r>
                        <a:rPr lang="en-US" sz="900" dirty="0">
                          <a:latin typeface="+mn-lt"/>
                          <a:hlinkClick r:id="rId41"/>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40278064"/>
                  </a:ext>
                </a:extLst>
              </a:tr>
              <a:tr h="316361">
                <a:tc vMerge="1">
                  <a:txBody>
                    <a:bodyPr/>
                    <a:lstStyle/>
                    <a:p>
                      <a:endParaRPr lang="en-US"/>
                    </a:p>
                  </a:txBody>
                  <a:tcPr/>
                </a:tc>
                <a:tc>
                  <a:txBody>
                    <a:bodyPr/>
                    <a:lstStyle/>
                    <a:p>
                      <a:r>
                        <a:rPr lang="en-US" sz="900" dirty="0">
                          <a:solidFill>
                            <a:schemeClr val="bg1"/>
                          </a:solidFill>
                          <a:latin typeface="+mn-lt"/>
                        </a:rPr>
                        <a:t>11. Depth tracking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2"/>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hlinkClick r:id="rId44"/>
                        </a:rPr>
                        <a:t>X</a:t>
                      </a:r>
                      <a:endParaRPr lang="en-US" sz="900" dirty="0">
                        <a:latin typeface="+mn-lt"/>
                      </a:endParaRPr>
                    </a:p>
                  </a:txBody>
                  <a:tcPr>
                    <a:solidFill>
                      <a:schemeClr val="bg1"/>
                    </a:solidFill>
                  </a:tcPr>
                </a:tc>
                <a:tc>
                  <a:txBody>
                    <a:bodyPr/>
                    <a:lstStyle/>
                    <a:p>
                      <a:pPr algn="ctr"/>
                      <a:r>
                        <a:rPr lang="en-US" sz="900" dirty="0">
                          <a:latin typeface="+mn-lt"/>
                          <a:hlinkClick r:id="rId13"/>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98579233"/>
                  </a:ext>
                </a:extLst>
              </a:tr>
              <a:tr h="915179">
                <a:tc vMerge="1">
                  <a:txBody>
                    <a:bodyPr/>
                    <a:lstStyle/>
                    <a:p>
                      <a:endParaRPr lang="en-US" sz="10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12. Lighting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5"/>
                        </a:rPr>
                        <a:t>Light estimate</a:t>
                      </a:r>
                      <a:r>
                        <a:rPr lang="en-US" sz="900" dirty="0">
                          <a:latin typeface="+mn-lt"/>
                        </a:rPr>
                        <a:t>; </a:t>
                      </a:r>
                    </a:p>
                  </a:txBody>
                  <a:tcPr>
                    <a:solidFill>
                      <a:schemeClr val="bg1"/>
                    </a:solidFill>
                  </a:tcPr>
                </a:tc>
                <a:tc>
                  <a:txBody>
                    <a:bodyPr/>
                    <a:lstStyle/>
                    <a:p>
                      <a:pPr algn="ctr"/>
                      <a:r>
                        <a:rPr lang="en-US" sz="900" dirty="0">
                          <a:latin typeface="+mn-lt"/>
                          <a:hlinkClick r:id="rId46"/>
                        </a:rPr>
                        <a:t>Light estimate</a:t>
                      </a:r>
                      <a:r>
                        <a:rPr lang="en-US" sz="900" dirty="0">
                          <a:latin typeface="+mn-lt"/>
                        </a:rPr>
                        <a:t>;</a:t>
                      </a:r>
                    </a:p>
                  </a:txBody>
                  <a:tcPr>
                    <a:solidFill>
                      <a:schemeClr val="bg1"/>
                    </a:solidFill>
                  </a:tcPr>
                </a:tc>
                <a:tc>
                  <a:txBody>
                    <a:bodyPr/>
                    <a:lstStyle/>
                    <a:p>
                      <a:pPr algn="ctr"/>
                      <a:r>
                        <a:rPr lang="en-US" sz="900" dirty="0">
                          <a:latin typeface="+mn-lt"/>
                          <a:hlinkClick r:id="rId47"/>
                        </a:rPr>
                        <a:t>Light estimate</a:t>
                      </a:r>
                      <a:r>
                        <a:rPr lang="en-US" sz="900" dirty="0">
                          <a:latin typeface="+mn-lt"/>
                        </a:rPr>
                        <a:t>;</a:t>
                      </a: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48"/>
                        </a:rPr>
                        <a:t>Light estimate</a:t>
                      </a:r>
                      <a:r>
                        <a:rPr lang="en-US" sz="900" dirty="0">
                          <a:latin typeface="+mn-lt"/>
                        </a:rPr>
                        <a:t>; </a:t>
                      </a:r>
                      <a:r>
                        <a:rPr lang="en-US" sz="900" dirty="0">
                          <a:latin typeface="+mn-lt"/>
                          <a:hlinkClick r:id="rId49"/>
                        </a:rPr>
                        <a:t>realistic reflection</a:t>
                      </a:r>
                      <a:r>
                        <a:rPr lang="en-US" sz="9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43669384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D7796DAF-C9C4-6672-40CF-725B2D7DD19F}"/>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7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3"/>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4"/>
            <a:srcRect/>
            <a:stretch>
              <a:fillRect/>
            </a:stretch>
          </p:blipFill>
          <p:spPr>
            <a:xfrm>
              <a:off x="9639870" y="6543263"/>
              <a:ext cx="1674124" cy="223786"/>
            </a:xfrm>
            <a:prstGeom prst="rect">
              <a:avLst/>
            </a:prstGeom>
            <a:ln/>
          </p:spPr>
        </p:pic>
      </p:grpSp>
      <p:graphicFrame>
        <p:nvGraphicFramePr>
          <p:cNvPr id="2" name="Table 12">
            <a:extLst>
              <a:ext uri="{FF2B5EF4-FFF2-40B4-BE49-F238E27FC236}">
                <a16:creationId xmlns:a16="http://schemas.microsoft.com/office/drawing/2014/main" id="{ABE1A66F-0487-8D77-E6FA-6639BD74F923}"/>
              </a:ext>
            </a:extLst>
          </p:cNvPr>
          <p:cNvGraphicFramePr>
            <a:graphicFrameLocks noGrp="1"/>
          </p:cNvGraphicFramePr>
          <p:nvPr>
            <p:extLst>
              <p:ext uri="{D42A27DB-BD31-4B8C-83A1-F6EECF244321}">
                <p14:modId xmlns:p14="http://schemas.microsoft.com/office/powerpoint/2010/main" val="4077873930"/>
              </p:ext>
            </p:extLst>
          </p:nvPr>
        </p:nvGraphicFramePr>
        <p:xfrm>
          <a:off x="95198" y="1282921"/>
          <a:ext cx="11905809" cy="4206240"/>
        </p:xfrm>
        <a:graphic>
          <a:graphicData uri="http://schemas.openxmlformats.org/drawingml/2006/table">
            <a:tbl>
              <a:tblPr firstRow="1" bandRow="1">
                <a:tableStyleId>{5940675A-B579-460E-94D1-54222C63F5DA}</a:tableStyleId>
              </a:tblPr>
              <a:tblGrid>
                <a:gridCol w="659516">
                  <a:extLst>
                    <a:ext uri="{9D8B030D-6E8A-4147-A177-3AD203B41FA5}">
                      <a16:colId xmlns:a16="http://schemas.microsoft.com/office/drawing/2014/main" val="2323611179"/>
                    </a:ext>
                  </a:extLst>
                </a:gridCol>
                <a:gridCol w="775485">
                  <a:extLst>
                    <a:ext uri="{9D8B030D-6E8A-4147-A177-3AD203B41FA5}">
                      <a16:colId xmlns:a16="http://schemas.microsoft.com/office/drawing/2014/main" val="4120118734"/>
                    </a:ext>
                  </a:extLst>
                </a:gridCol>
                <a:gridCol w="631963">
                  <a:extLst>
                    <a:ext uri="{9D8B030D-6E8A-4147-A177-3AD203B41FA5}">
                      <a16:colId xmlns:a16="http://schemas.microsoft.com/office/drawing/2014/main" val="794994967"/>
                    </a:ext>
                  </a:extLst>
                </a:gridCol>
                <a:gridCol w="610171">
                  <a:extLst>
                    <a:ext uri="{9D8B030D-6E8A-4147-A177-3AD203B41FA5}">
                      <a16:colId xmlns:a16="http://schemas.microsoft.com/office/drawing/2014/main" val="187081944"/>
                    </a:ext>
                  </a:extLst>
                </a:gridCol>
                <a:gridCol w="631963">
                  <a:extLst>
                    <a:ext uri="{9D8B030D-6E8A-4147-A177-3AD203B41FA5}">
                      <a16:colId xmlns:a16="http://schemas.microsoft.com/office/drawing/2014/main" val="2093929946"/>
                    </a:ext>
                  </a:extLst>
                </a:gridCol>
                <a:gridCol w="610171">
                  <a:extLst>
                    <a:ext uri="{9D8B030D-6E8A-4147-A177-3AD203B41FA5}">
                      <a16:colId xmlns:a16="http://schemas.microsoft.com/office/drawing/2014/main" val="3110558412"/>
                    </a:ext>
                  </a:extLst>
                </a:gridCol>
                <a:gridCol w="617432">
                  <a:extLst>
                    <a:ext uri="{9D8B030D-6E8A-4147-A177-3AD203B41FA5}">
                      <a16:colId xmlns:a16="http://schemas.microsoft.com/office/drawing/2014/main" val="2507871209"/>
                    </a:ext>
                  </a:extLst>
                </a:gridCol>
                <a:gridCol w="631962">
                  <a:extLst>
                    <a:ext uri="{9D8B030D-6E8A-4147-A177-3AD203B41FA5}">
                      <a16:colId xmlns:a16="http://schemas.microsoft.com/office/drawing/2014/main" val="406122392"/>
                    </a:ext>
                  </a:extLst>
                </a:gridCol>
                <a:gridCol w="602908">
                  <a:extLst>
                    <a:ext uri="{9D8B030D-6E8A-4147-A177-3AD203B41FA5}">
                      <a16:colId xmlns:a16="http://schemas.microsoft.com/office/drawing/2014/main" val="2628517794"/>
                    </a:ext>
                  </a:extLst>
                </a:gridCol>
                <a:gridCol w="624699">
                  <a:extLst>
                    <a:ext uri="{9D8B030D-6E8A-4147-A177-3AD203B41FA5}">
                      <a16:colId xmlns:a16="http://schemas.microsoft.com/office/drawing/2014/main" val="294317954"/>
                    </a:ext>
                  </a:extLst>
                </a:gridCol>
                <a:gridCol w="610173">
                  <a:extLst>
                    <a:ext uri="{9D8B030D-6E8A-4147-A177-3AD203B41FA5}">
                      <a16:colId xmlns:a16="http://schemas.microsoft.com/office/drawing/2014/main" val="2358411173"/>
                    </a:ext>
                  </a:extLst>
                </a:gridCol>
                <a:gridCol w="624699">
                  <a:extLst>
                    <a:ext uri="{9D8B030D-6E8A-4147-A177-3AD203B41FA5}">
                      <a16:colId xmlns:a16="http://schemas.microsoft.com/office/drawing/2014/main" val="3833381831"/>
                    </a:ext>
                  </a:extLst>
                </a:gridCol>
                <a:gridCol w="613103">
                  <a:extLst>
                    <a:ext uri="{9D8B030D-6E8A-4147-A177-3AD203B41FA5}">
                      <a16:colId xmlns:a16="http://schemas.microsoft.com/office/drawing/2014/main" val="743037752"/>
                    </a:ext>
                  </a:extLst>
                </a:gridCol>
                <a:gridCol w="605141">
                  <a:extLst>
                    <a:ext uri="{9D8B030D-6E8A-4147-A177-3AD203B41FA5}">
                      <a16:colId xmlns:a16="http://schemas.microsoft.com/office/drawing/2014/main" val="2135979661"/>
                    </a:ext>
                  </a:extLst>
                </a:gridCol>
                <a:gridCol w="613103">
                  <a:extLst>
                    <a:ext uri="{9D8B030D-6E8A-4147-A177-3AD203B41FA5}">
                      <a16:colId xmlns:a16="http://schemas.microsoft.com/office/drawing/2014/main" val="3855223192"/>
                    </a:ext>
                  </a:extLst>
                </a:gridCol>
                <a:gridCol w="610830">
                  <a:extLst>
                    <a:ext uri="{9D8B030D-6E8A-4147-A177-3AD203B41FA5}">
                      <a16:colId xmlns:a16="http://schemas.microsoft.com/office/drawing/2014/main" val="4038558119"/>
                    </a:ext>
                  </a:extLst>
                </a:gridCol>
                <a:gridCol w="610830">
                  <a:extLst>
                    <a:ext uri="{9D8B030D-6E8A-4147-A177-3AD203B41FA5}">
                      <a16:colId xmlns:a16="http://schemas.microsoft.com/office/drawing/2014/main" val="3412552683"/>
                    </a:ext>
                  </a:extLst>
                </a:gridCol>
                <a:gridCol w="610830">
                  <a:extLst>
                    <a:ext uri="{9D8B030D-6E8A-4147-A177-3AD203B41FA5}">
                      <a16:colId xmlns:a16="http://schemas.microsoft.com/office/drawing/2014/main" val="1484834208"/>
                    </a:ext>
                  </a:extLst>
                </a:gridCol>
                <a:gridCol w="610830">
                  <a:extLst>
                    <a:ext uri="{9D8B030D-6E8A-4147-A177-3AD203B41FA5}">
                      <a16:colId xmlns:a16="http://schemas.microsoft.com/office/drawing/2014/main" val="1679535815"/>
                    </a:ext>
                  </a:extLst>
                </a:gridCol>
              </a:tblGrid>
              <a:tr h="293681">
                <a:tc>
                  <a:txBody>
                    <a:bodyPr/>
                    <a:lstStyle/>
                    <a:p>
                      <a:endParaRPr lang="en-US" sz="900" b="1">
                        <a:solidFill>
                          <a:srgbClr val="A100FF"/>
                        </a:solidFill>
                        <a:latin typeface="+mn-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tx1"/>
                          </a:solidFill>
                          <a:latin typeface="+mn-lt"/>
                        </a:rPr>
                        <a:t>Selection Criteria (SC)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5"/>
                        </a:rPr>
                        <a:t>MindAR</a:t>
                      </a:r>
                      <a:endParaRPr lang="en-US" sz="9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900">
                          <a:solidFill>
                            <a:schemeClr val="tx1"/>
                          </a:solidFill>
                          <a:latin typeface="+mn-lt"/>
                          <a:hlinkClick r:id="rId6"/>
                        </a:rPr>
                        <a:t>AR.js</a:t>
                      </a:r>
                      <a:endParaRPr lang="en-US" sz="900">
                        <a:solidFill>
                          <a:schemeClr val="tx1"/>
                        </a:solidFill>
                        <a:latin typeface="+mn-lt"/>
                      </a:endParaRPr>
                    </a:p>
                  </a:txBody>
                  <a:tcPr>
                    <a:lnL w="12700" cap="flat" cmpd="sng" algn="ctr">
                      <a:solidFill>
                        <a:schemeClr val="tx1"/>
                      </a:solidFill>
                      <a:prstDash val="solid"/>
                      <a:round/>
                      <a:headEnd type="none" w="med" len="med"/>
                      <a:tailEnd type="none" w="med" len="med"/>
                    </a:lnL>
                    <a:solidFill>
                      <a:schemeClr val="accent4"/>
                    </a:solidFill>
                  </a:tcPr>
                </a:tc>
                <a:tc>
                  <a:txBody>
                    <a:bodyPr/>
                    <a:lstStyle/>
                    <a:p>
                      <a:pPr algn="ctr"/>
                      <a:r>
                        <a:rPr lang="en-US" sz="900" err="1">
                          <a:solidFill>
                            <a:schemeClr val="tx1"/>
                          </a:solidFill>
                          <a:latin typeface="+mn-lt"/>
                          <a:hlinkClick r:id="rId7"/>
                        </a:rPr>
                        <a:t>WebXR</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8"/>
                        </a:rPr>
                        <a:t>8</a:t>
                      </a:r>
                      <a:r>
                        <a:rPr lang="en-US" sz="900" baseline="30000">
                          <a:solidFill>
                            <a:schemeClr val="tx1"/>
                          </a:solidFill>
                          <a:latin typeface="+mn-lt"/>
                          <a:hlinkClick r:id="rId8"/>
                        </a:rPr>
                        <a:t>th</a:t>
                      </a:r>
                      <a:r>
                        <a:rPr lang="en-US" sz="900">
                          <a:solidFill>
                            <a:schemeClr val="tx1"/>
                          </a:solidFill>
                          <a:latin typeface="+mn-lt"/>
                          <a:hlinkClick r:id="rId8"/>
                        </a:rPr>
                        <a:t> Wall</a:t>
                      </a:r>
                      <a:endParaRPr lang="en-US" sz="900">
                        <a:solidFill>
                          <a:schemeClr val="tx1"/>
                        </a:solidFill>
                        <a:latin typeface="+mn-lt"/>
                      </a:endParaRPr>
                    </a:p>
                  </a:txBody>
                  <a:tcPr>
                    <a:solidFill>
                      <a:schemeClr val="accent4"/>
                    </a:solidFill>
                  </a:tcPr>
                </a:tc>
                <a:tc>
                  <a:txBody>
                    <a:bodyPr/>
                    <a:lstStyle/>
                    <a:p>
                      <a:pPr algn="ctr"/>
                      <a:r>
                        <a:rPr lang="en-US" sz="900">
                          <a:solidFill>
                            <a:schemeClr val="tx1"/>
                          </a:solidFill>
                          <a:latin typeface="+mn-lt"/>
                          <a:hlinkClick r:id="rId9"/>
                        </a:rPr>
                        <a:t>Lightship ARDK</a:t>
                      </a:r>
                      <a:r>
                        <a:rPr lang="en-US" sz="900">
                          <a:solidFill>
                            <a:schemeClr val="tx1"/>
                          </a:solidFill>
                          <a:latin typeface="+mn-lt"/>
                        </a:rPr>
                        <a:t> (2021)</a:t>
                      </a:r>
                    </a:p>
                  </a:txBody>
                  <a:tcPr>
                    <a:solidFill>
                      <a:schemeClr val="accent4"/>
                    </a:solidFill>
                  </a:tcPr>
                </a:tc>
                <a:tc>
                  <a:txBody>
                    <a:bodyPr/>
                    <a:lstStyle/>
                    <a:p>
                      <a:pPr algn="ctr"/>
                      <a:r>
                        <a:rPr lang="en-US" sz="900">
                          <a:solidFill>
                            <a:schemeClr val="tx1"/>
                          </a:solidFill>
                          <a:latin typeface="+mn-lt"/>
                          <a:hlinkClick r:id="rId10"/>
                        </a:rPr>
                        <a:t>Vuforia</a:t>
                      </a:r>
                      <a:r>
                        <a:rPr lang="en-US" sz="900">
                          <a:solidFill>
                            <a:schemeClr val="tx1"/>
                          </a:solidFill>
                          <a:latin typeface="+mn-lt"/>
                        </a:rPr>
                        <a:t> (2011)</a:t>
                      </a:r>
                    </a:p>
                  </a:txBody>
                  <a:tcPr>
                    <a:solidFill>
                      <a:schemeClr val="accent4"/>
                    </a:solidFill>
                  </a:tcPr>
                </a:tc>
                <a:tc>
                  <a:txBody>
                    <a:bodyPr/>
                    <a:lstStyle/>
                    <a:p>
                      <a:pPr algn="ctr"/>
                      <a:r>
                        <a:rPr lang="en-US" sz="900">
                          <a:solidFill>
                            <a:schemeClr val="tx1"/>
                          </a:solidFill>
                          <a:latin typeface="+mn-lt"/>
                          <a:hlinkClick r:id="rId11"/>
                        </a:rPr>
                        <a:t>Azure Spatial Anchors</a:t>
                      </a:r>
                      <a:endParaRPr lang="en-US" sz="900">
                        <a:solidFill>
                          <a:schemeClr val="tx1"/>
                        </a:solidFill>
                        <a:latin typeface="+mn-lt"/>
                      </a:endParaRPr>
                    </a:p>
                  </a:txBody>
                  <a:tcPr>
                    <a:solidFill>
                      <a:schemeClr val="accent4"/>
                    </a:solidFill>
                  </a:tcPr>
                </a:tc>
                <a:tc>
                  <a:txBody>
                    <a:bodyPr/>
                    <a:lstStyle/>
                    <a:p>
                      <a:pPr algn="ctr"/>
                      <a:r>
                        <a:rPr lang="en-US" sz="900" err="1">
                          <a:solidFill>
                            <a:schemeClr val="tx1"/>
                          </a:solidFill>
                          <a:latin typeface="+mn-lt"/>
                          <a:hlinkClick r:id="rId12"/>
                        </a:rPr>
                        <a:t>ARCore</a:t>
                      </a:r>
                      <a:r>
                        <a:rPr lang="en-US" sz="900">
                          <a:solidFill>
                            <a:schemeClr val="tx1"/>
                          </a:solidFill>
                          <a:latin typeface="+mn-lt"/>
                        </a:rPr>
                        <a:t> (2018)</a:t>
                      </a:r>
                    </a:p>
                  </a:txBody>
                  <a:tcPr>
                    <a:solidFill>
                      <a:schemeClr val="accent4"/>
                    </a:solidFill>
                  </a:tcPr>
                </a:tc>
                <a:tc>
                  <a:txBody>
                    <a:bodyPr/>
                    <a:lstStyle/>
                    <a:p>
                      <a:pPr algn="ctr"/>
                      <a:r>
                        <a:rPr lang="en-US" sz="900" err="1">
                          <a:solidFill>
                            <a:schemeClr val="tx1"/>
                          </a:solidFill>
                          <a:latin typeface="+mn-lt"/>
                          <a:hlinkClick r:id="rId13"/>
                        </a:rPr>
                        <a:t>ARKit</a:t>
                      </a:r>
                      <a:r>
                        <a:rPr lang="en-US" sz="900">
                          <a:solidFill>
                            <a:schemeClr val="tx1"/>
                          </a:solidFill>
                          <a:latin typeface="+mn-lt"/>
                        </a:rPr>
                        <a:t> (2017)</a:t>
                      </a:r>
                    </a:p>
                  </a:txBody>
                  <a:tcPr>
                    <a:solidFill>
                      <a:srgbClr val="FFC000"/>
                    </a:solidFill>
                  </a:tcPr>
                </a:tc>
                <a:tc>
                  <a:txBody>
                    <a:bodyPr/>
                    <a:lstStyle/>
                    <a:p>
                      <a:pPr algn="ctr"/>
                      <a:r>
                        <a:rPr lang="en-US" sz="900">
                          <a:solidFill>
                            <a:schemeClr val="tx1"/>
                          </a:solidFill>
                          <a:latin typeface="+mn-lt"/>
                          <a:hlinkClick r:id="rId14"/>
                        </a:rPr>
                        <a:t>Manifest</a:t>
                      </a:r>
                      <a:endParaRPr lang="en-US" sz="900">
                        <a:solidFill>
                          <a:schemeClr val="tx1"/>
                        </a:solidFill>
                        <a:latin typeface="+mn-lt"/>
                      </a:endParaRPr>
                    </a:p>
                    <a:p>
                      <a:pPr algn="ctr"/>
                      <a:r>
                        <a:rPr lang="en-US" sz="900">
                          <a:solidFill>
                            <a:schemeClr val="tx1"/>
                          </a:solidFill>
                          <a:latin typeface="+mn-lt"/>
                        </a:rPr>
                        <a:t>(2017)</a:t>
                      </a:r>
                    </a:p>
                  </a:txBody>
                  <a:tcPr>
                    <a:solidFill>
                      <a:schemeClr val="accent4"/>
                    </a:solidFill>
                  </a:tcPr>
                </a:tc>
                <a:tc>
                  <a:txBody>
                    <a:bodyPr/>
                    <a:lstStyle/>
                    <a:p>
                      <a:pPr algn="ctr"/>
                      <a:r>
                        <a:rPr lang="en-US" sz="900">
                          <a:solidFill>
                            <a:schemeClr val="tx1"/>
                          </a:solidFill>
                          <a:latin typeface="+mn-lt"/>
                          <a:hlinkClick r:id="rId15"/>
                        </a:rPr>
                        <a:t>Three.js</a:t>
                      </a:r>
                      <a:endParaRPr lang="en-US" sz="900">
                        <a:solidFill>
                          <a:schemeClr val="tx1"/>
                        </a:solidFill>
                        <a:latin typeface="+mn-lt"/>
                      </a:endParaRP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hlinkClick r:id="rId16"/>
                        </a:rPr>
                        <a:t>A-frame</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latin typeface="+mn-lt"/>
                          <a:hlinkClick r:id="rId17"/>
                        </a:rPr>
                        <a:t>Unity</a:t>
                      </a:r>
                      <a:endParaRPr lang="en-US" sz="900">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18"/>
                        </a:rPr>
                        <a:t>Unreal</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err="1">
                          <a:solidFill>
                            <a:schemeClr val="tx1"/>
                          </a:solidFill>
                          <a:latin typeface="+mn-lt"/>
                          <a:hlinkClick r:id="rId19"/>
                        </a:rPr>
                        <a:t>RealityKit</a:t>
                      </a:r>
                      <a:endParaRPr lang="en-US" sz="900">
                        <a:solidFill>
                          <a:schemeClr val="tx1"/>
                        </a:solidFill>
                        <a:latin typeface="+mn-lt"/>
                      </a:endParaRPr>
                    </a:p>
                  </a:txBody>
                  <a:tcPr>
                    <a:solidFill>
                      <a:schemeClr val="accent6">
                        <a:lumMod val="60000"/>
                        <a:lumOff val="40000"/>
                      </a:schemeClr>
                    </a:solidFill>
                  </a:tcPr>
                </a:tc>
                <a:tc>
                  <a:txBody>
                    <a:bodyPr/>
                    <a:lstStyle/>
                    <a:p>
                      <a:pPr algn="ctr"/>
                      <a:r>
                        <a:rPr lang="en-US" sz="900">
                          <a:solidFill>
                            <a:schemeClr val="tx1"/>
                          </a:solidFill>
                          <a:latin typeface="+mn-lt"/>
                          <a:hlinkClick r:id="rId20"/>
                        </a:rPr>
                        <a:t>Adobe Aero </a:t>
                      </a:r>
                    </a:p>
                    <a:p>
                      <a:pPr algn="ctr"/>
                      <a:r>
                        <a:rPr lang="en-US" sz="900">
                          <a:solidFill>
                            <a:schemeClr val="tx1"/>
                          </a:solidFill>
                          <a:latin typeface="+mn-lt"/>
                          <a:hlinkClick r:id="rId20"/>
                        </a:rPr>
                        <a:t>(2019)</a:t>
                      </a:r>
                      <a:endParaRPr lang="en-US" sz="900">
                        <a:solidFill>
                          <a:schemeClr val="tx1"/>
                        </a:solidFill>
                        <a:latin typeface="+mn-lt"/>
                      </a:endParaRPr>
                    </a:p>
                  </a:txBody>
                  <a:tcPr>
                    <a:solidFill>
                      <a:srgbClr val="88F4F4"/>
                    </a:solidFill>
                  </a:tcPr>
                </a:tc>
                <a:tc>
                  <a:txBody>
                    <a:bodyPr/>
                    <a:lstStyle/>
                    <a:p>
                      <a:pPr algn="ctr"/>
                      <a:r>
                        <a:rPr lang="en-US" sz="900">
                          <a:solidFill>
                            <a:schemeClr val="tx1"/>
                          </a:solidFill>
                          <a:latin typeface="+mn-lt"/>
                          <a:hlinkClick r:id="rId21"/>
                        </a:rPr>
                        <a:t>Meta Spark Studio</a:t>
                      </a:r>
                      <a:r>
                        <a:rPr lang="en-US" sz="900">
                          <a:solidFill>
                            <a:schemeClr val="tx1"/>
                          </a:solidFill>
                          <a:latin typeface="+mn-lt"/>
                        </a:rPr>
                        <a:t> (2017)</a:t>
                      </a:r>
                    </a:p>
                  </a:txBody>
                  <a:tcPr>
                    <a:solidFill>
                      <a:srgbClr val="88F4F4"/>
                    </a:solidFill>
                  </a:tcPr>
                </a:tc>
                <a:extLst>
                  <a:ext uri="{0D108BD9-81ED-4DB2-BD59-A6C34878D82A}">
                    <a16:rowId xmlns:a16="http://schemas.microsoft.com/office/drawing/2014/main" val="762842845"/>
                  </a:ext>
                </a:extLst>
              </a:tr>
              <a:tr h="329369">
                <a:tc rowSpan="2">
                  <a:txBody>
                    <a:bodyPr/>
                    <a:lstStyle/>
                    <a:p>
                      <a:r>
                        <a:rPr lang="en-US" sz="900" b="0" u="none" dirty="0">
                          <a:solidFill>
                            <a:schemeClr val="tx1"/>
                          </a:solidFill>
                          <a:latin typeface="+mn-lt"/>
                        </a:rPr>
                        <a:t>2. </a:t>
                      </a:r>
                      <a:r>
                        <a:rPr lang="en-US" sz="900" dirty="0">
                          <a:solidFill>
                            <a:schemeClr val="tx1"/>
                          </a:solidFill>
                          <a:latin typeface="+mn-lt"/>
                        </a:rPr>
                        <a:t>Rendering engine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Light estimation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2"/>
                        </a:rPr>
                        <a:t>WebXR</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3"/>
                        </a:rPr>
                        <a:t>WebXR</a:t>
                      </a:r>
                      <a:r>
                        <a:rPr lang="en-US" sz="600" dirty="0">
                          <a:latin typeface="+mn-lt"/>
                        </a:rPr>
                        <a:t>)</a:t>
                      </a: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5"/>
                        </a:rPr>
                        <a:t>ARCore</a:t>
                      </a:r>
                      <a:r>
                        <a:rPr lang="en-US" sz="600" dirty="0">
                          <a:latin typeface="+mn-lt"/>
                        </a:rPr>
                        <a:t>; </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 </a:t>
                      </a:r>
                    </a:p>
                    <a:p>
                      <a:pPr algn="ctr"/>
                      <a:r>
                        <a:rPr lang="en-US" sz="600" dirty="0">
                          <a:latin typeface="+mn-lt"/>
                        </a:rPr>
                        <a:t>(</a:t>
                      </a:r>
                      <a:r>
                        <a:rPr lang="en-US" sz="600" dirty="0" err="1">
                          <a:latin typeface="+mn-lt"/>
                          <a:hlinkClick r:id="rId27"/>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056192558"/>
                  </a:ext>
                </a:extLst>
              </a:tr>
              <a:tr h="329369">
                <a:tc vMerge="1">
                  <a:txBody>
                    <a:bodyPr/>
                    <a:lstStyle/>
                    <a:p>
                      <a:endParaRPr lang="en-US"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Occlusion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mn-lt"/>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p>
                      <a:pPr algn="ctr"/>
                      <a:endParaRPr lang="en-US" sz="900">
                        <a:latin typeface="+mn-lt"/>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N/A</a:t>
                      </a:r>
                    </a:p>
                  </a:txBody>
                  <a:tcPr>
                    <a:solidFill>
                      <a:schemeClr val="bg1">
                        <a:lumMod val="85000"/>
                      </a:schemeClr>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24"/>
                        </a:rPr>
                        <a:t>X</a:t>
                      </a:r>
                    </a:p>
                    <a:p>
                      <a:pPr algn="ctr"/>
                      <a:r>
                        <a:rPr lang="en-US" sz="600" dirty="0">
                          <a:latin typeface="+mn-lt"/>
                          <a:hlinkClick r:id="rId24"/>
                        </a:rPr>
                        <a:t>(</a:t>
                      </a:r>
                      <a:r>
                        <a:rPr lang="en-US" sz="600" dirty="0" err="1">
                          <a:latin typeface="+mn-lt"/>
                          <a:hlinkClick r:id="rId24"/>
                        </a:rPr>
                        <a:t>ARCore</a:t>
                      </a:r>
                      <a:r>
                        <a:rPr lang="en-US" sz="600" dirty="0">
                          <a:latin typeface="+mn-lt"/>
                          <a:hlinkClick r:id="rId24"/>
                        </a:rPr>
                        <a:t>, </a:t>
                      </a:r>
                      <a:r>
                        <a:rPr lang="en-US" sz="600" dirty="0" err="1">
                          <a:latin typeface="+mn-lt"/>
                          <a:hlinkClick r:id="rId24"/>
                        </a:rPr>
                        <a:t>ARKit</a:t>
                      </a:r>
                      <a:r>
                        <a:rPr lang="en-US" sz="600" dirty="0">
                          <a:latin typeface="+mn-lt"/>
                          <a:hlinkClick r:id="rId24"/>
                        </a:rPr>
                        <a:t>)</a:t>
                      </a:r>
                      <a:endParaRPr lang="en-US" sz="600" dirty="0">
                        <a:latin typeface="+mn-lt"/>
                      </a:endParaRPr>
                    </a:p>
                  </a:txBody>
                  <a:tcPr>
                    <a:solidFill>
                      <a:schemeClr val="bg1"/>
                    </a:solidFill>
                  </a:tcPr>
                </a:tc>
                <a:tc>
                  <a:txBody>
                    <a:bodyPr/>
                    <a:lstStyle/>
                    <a:p>
                      <a:pPr algn="ctr"/>
                      <a:r>
                        <a:rPr lang="en-US" sz="900" dirty="0">
                          <a:latin typeface="+mn-lt"/>
                        </a:rPr>
                        <a:t>X </a:t>
                      </a:r>
                      <a:r>
                        <a:rPr lang="en-US" sz="600" dirty="0">
                          <a:latin typeface="+mn-lt"/>
                        </a:rPr>
                        <a:t>(</a:t>
                      </a:r>
                      <a:r>
                        <a:rPr lang="en-US" sz="600" dirty="0" err="1">
                          <a:latin typeface="+mn-lt"/>
                          <a:hlinkClick r:id="rId25"/>
                        </a:rPr>
                        <a:t>ARCore</a:t>
                      </a:r>
                      <a:r>
                        <a:rPr lang="en-US" sz="600" dirty="0" err="1">
                          <a:latin typeface="+mn-lt"/>
                        </a:rPr>
                        <a:t>;</a:t>
                      </a:r>
                      <a:r>
                        <a:rPr lang="en-US" sz="600" dirty="0" err="1">
                          <a:latin typeface="+mn-lt"/>
                          <a:hlinkClick r:id="rId26"/>
                        </a:rPr>
                        <a:t>ARKit</a:t>
                      </a:r>
                      <a:r>
                        <a:rPr lang="en-US" sz="600" dirty="0">
                          <a:latin typeface="+mn-lt"/>
                        </a:rPr>
                        <a:t>)</a:t>
                      </a: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err="1">
                          <a:latin typeface="+mn-lt"/>
                          <a:hlinkClick r:id="rId28"/>
                        </a:rPr>
                        <a:t>ARKit</a:t>
                      </a:r>
                      <a:r>
                        <a:rPr lang="en-US" sz="600" dirty="0">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842421528"/>
                  </a:ext>
                </a:extLst>
              </a:tr>
              <a:tr h="329369">
                <a:tc rowSpan="3">
                  <a:txBody>
                    <a:bodyPr/>
                    <a:lstStyle/>
                    <a:p>
                      <a:r>
                        <a:rPr lang="en-US" sz="900" b="0" u="none" dirty="0">
                          <a:latin typeface="+mn-lt"/>
                        </a:rPr>
                        <a:t>3. Ease of develop-</a:t>
                      </a:r>
                      <a:r>
                        <a:rPr lang="en-US" sz="900" b="0" u="none" dirty="0" err="1">
                          <a:latin typeface="+mn-lt"/>
                        </a:rPr>
                        <a:t>ment</a:t>
                      </a:r>
                      <a:endParaRPr lang="en-US" sz="900" b="0" u="none"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1. Integration with other AR dev. tools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5"/>
                        </a:rPr>
                        <a:t>Three.js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16"/>
                        </a:rPr>
                        <a:t>A-frame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29"/>
                        </a:rPr>
                        <a:t>Unity</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 </a:t>
                      </a:r>
                      <a:r>
                        <a:rPr lang="en-US" sz="900" dirty="0">
                          <a:solidFill>
                            <a:schemeClr val="tx1"/>
                          </a:solidFill>
                          <a:latin typeface="+mn-lt"/>
                          <a:hlinkClick r:id="rId31"/>
                        </a:rPr>
                        <a:t>Magic Leap OS</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2"/>
                        </a:rPr>
                        <a:t>ARCore</a:t>
                      </a:r>
                      <a:r>
                        <a:rPr lang="en-US" sz="900" dirty="0">
                          <a:solidFill>
                            <a:schemeClr val="tx1"/>
                          </a:solidFill>
                          <a:latin typeface="+mn-lt"/>
                          <a:hlinkClick r:id="rId32"/>
                        </a:rPr>
                        <a:t>/</a:t>
                      </a:r>
                      <a:r>
                        <a:rPr lang="en-US" sz="900" dirty="0" err="1">
                          <a:solidFill>
                            <a:schemeClr val="tx1"/>
                          </a:solidFill>
                          <a:latin typeface="+mn-lt"/>
                          <a:hlinkClick r:id="rId32"/>
                        </a:rPr>
                        <a:t>ARKit</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3"/>
                        </a:rPr>
                        <a:t>Unity</a:t>
                      </a:r>
                      <a:r>
                        <a:rPr lang="en-US" sz="900" dirty="0">
                          <a:solidFill>
                            <a:schemeClr val="tx1"/>
                          </a:solidFill>
                          <a:latin typeface="+mn-lt"/>
                        </a:rPr>
                        <a:t>; </a:t>
                      </a:r>
                      <a:r>
                        <a:rPr lang="en-US" sz="900" dirty="0" err="1">
                          <a:solidFill>
                            <a:schemeClr val="tx1"/>
                          </a:solidFill>
                          <a:latin typeface="+mn-lt"/>
                          <a:hlinkClick r:id="rId34"/>
                        </a:rPr>
                        <a:t>ARCore</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1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5"/>
                        </a:rPr>
                        <a:t>Unreal</a:t>
                      </a:r>
                      <a:r>
                        <a:rPr lang="en-US" sz="900" dirty="0">
                          <a:solidFill>
                            <a:schemeClr val="tx1"/>
                          </a:solidFill>
                          <a:latin typeface="+mn-lt"/>
                        </a:rPr>
                        <a:t>; </a:t>
                      </a:r>
                      <a:endParaRPr lang="en-US" sz="900" dirty="0">
                        <a:solidFill>
                          <a:schemeClr val="tx1"/>
                        </a:solidFill>
                        <a:latin typeface="+mn-lt"/>
                        <a:hlinkClick r:id="rId3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36"/>
                        </a:rPr>
                        <a:t>WebXR</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2"/>
                        </a:rPr>
                        <a:t>Vuforia</a:t>
                      </a:r>
                      <a:r>
                        <a:rPr lang="en-US" sz="900" dirty="0">
                          <a:solidFill>
                            <a:schemeClr val="tx1"/>
                          </a:solidFill>
                          <a:latin typeface="+mn-lt"/>
                        </a:rPr>
                        <a:t>;</a:t>
                      </a:r>
                      <a:r>
                        <a:rPr lang="en-US" sz="900" dirty="0">
                          <a:latin typeface="+mn-lt"/>
                        </a:rPr>
                        <a:t> </a:t>
                      </a:r>
                      <a:r>
                        <a:rPr lang="en-US" sz="900" dirty="0">
                          <a:solidFill>
                            <a:schemeClr val="bg1"/>
                          </a:solidFill>
                          <a:latin typeface="+mn-lt"/>
                          <a:hlinkClick r:id="rId37"/>
                        </a:rPr>
                        <a:t>Unity</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8"/>
                        </a:rPr>
                        <a:t>Unreal</a:t>
                      </a:r>
                      <a:r>
                        <a:rPr lang="en-US" sz="900" dirty="0">
                          <a:solidFill>
                            <a:schemeClr val="tx1"/>
                          </a:solidFill>
                          <a:latin typeface="+mn-lt"/>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9"/>
                        </a:rPr>
                        <a:t>Unity</a:t>
                      </a:r>
                      <a:r>
                        <a:rPr lang="en-US" sz="900" dirty="0">
                          <a:solidFill>
                            <a:schemeClr val="tx1"/>
                          </a:solidFill>
                          <a:latin typeface="+mn-lt"/>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0"/>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mn-lt"/>
                          <a:ea typeface="+mn-ea"/>
                          <a:cs typeface="+mn-cs"/>
                          <a:hlinkClick r:id="rId41"/>
                        </a:rPr>
                        <a:t>WebXR</a:t>
                      </a:r>
                      <a:r>
                        <a:rPr kumimoji="0" lang="en-US" sz="900" b="0" i="0" u="none" strike="noStrike" kern="1200" cap="none" spc="0" normalizeH="0" baseline="0" noProof="0" dirty="0">
                          <a:ln>
                            <a:noFill/>
                          </a:ln>
                          <a:solidFill>
                            <a:prstClr val="black"/>
                          </a:solidFill>
                          <a:effectLst/>
                          <a:uLnTx/>
                          <a:uFillTx/>
                          <a:latin typeface="+mn-lt"/>
                          <a:ea typeface="+mn-ea"/>
                          <a:cs typeface="+mn-cs"/>
                        </a:rPr>
                        <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2"/>
                        </a:rPr>
                        <a:t>OpenXR</a:t>
                      </a:r>
                      <a:r>
                        <a:rPr lang="en-US" sz="900" dirty="0">
                          <a:solidFill>
                            <a:schemeClr val="tx1"/>
                          </a:solidFill>
                          <a:latin typeface="+mn-lt"/>
                        </a:rPr>
                        <a:t>;</a:t>
                      </a:r>
                      <a:endParaRPr lang="en-US" sz="900" dirty="0">
                        <a:solidFill>
                          <a:schemeClr val="tx1"/>
                        </a:solidFill>
                        <a:latin typeface="+mn-lt"/>
                        <a:hlinkClick r:id="rId3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30"/>
                        </a:rPr>
                        <a:t>MRTK</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3"/>
                        </a:rPr>
                        <a:t>ARCore</a:t>
                      </a:r>
                      <a:r>
                        <a:rPr lang="en-US" sz="900" dirty="0">
                          <a:solidFill>
                            <a:schemeClr val="tx1"/>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solidFill>
                            <a:schemeClr val="tx1"/>
                          </a:solidFill>
                          <a:latin typeface="+mn-lt"/>
                          <a:hlinkClick r:id="rId44"/>
                        </a:rPr>
                        <a:t>ARKit</a:t>
                      </a:r>
                      <a:r>
                        <a:rPr lang="en-US" sz="900" dirty="0">
                          <a:solidFill>
                            <a:schemeClr val="tx1"/>
                          </a:solidFill>
                          <a:latin typeface="+mn-lt"/>
                        </a:rPr>
                        <a:t>;</a:t>
                      </a:r>
                    </a:p>
                  </a:txBody>
                  <a:tcPr>
                    <a:solidFill>
                      <a:schemeClr val="bg1"/>
                    </a:solidFill>
                  </a:tcPr>
                </a:tc>
                <a:tc>
                  <a:txBody>
                    <a:bodyPr/>
                    <a:lstStyle/>
                    <a:p>
                      <a:r>
                        <a:rPr lang="en-US" sz="900" dirty="0" err="1">
                          <a:latin typeface="+mn-lt"/>
                          <a:hlinkClick r:id="rId45"/>
                        </a:rPr>
                        <a:t>OpenXR</a:t>
                      </a:r>
                      <a:r>
                        <a:rPr lang="en-US" sz="9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46"/>
                        </a:rPr>
                        <a:t>MRTK</a:t>
                      </a:r>
                      <a:r>
                        <a:rPr lang="en-US" sz="900" dirty="0">
                          <a:latin typeface="+mn-lt"/>
                        </a:rPr>
                        <a:t>;</a:t>
                      </a:r>
                    </a:p>
                    <a:p>
                      <a:r>
                        <a:rPr lang="en-US" sz="900" dirty="0" err="1">
                          <a:latin typeface="+mn-lt"/>
                          <a:hlinkClick r:id="rId47"/>
                        </a:rPr>
                        <a:t>ARCore</a:t>
                      </a:r>
                      <a:r>
                        <a:rPr lang="en-US" sz="900" dirty="0">
                          <a:latin typeface="+mn-lt"/>
                        </a:rPr>
                        <a:t>;</a:t>
                      </a:r>
                    </a:p>
                    <a:p>
                      <a:r>
                        <a:rPr lang="en-US" sz="900" dirty="0" err="1">
                          <a:latin typeface="+mn-lt"/>
                          <a:hlinkClick r:id="rId48"/>
                        </a:rPr>
                        <a:t>ARKit</a:t>
                      </a:r>
                      <a:r>
                        <a:rPr lang="en-US" sz="900" dirty="0">
                          <a:latin typeface="+mn-lt"/>
                        </a:rPr>
                        <a:t>;</a:t>
                      </a:r>
                    </a:p>
                  </a:txBody>
                  <a:tcPr>
                    <a:solidFill>
                      <a:schemeClr val="bg1"/>
                    </a:solidFill>
                  </a:tcPr>
                </a:tc>
                <a:tc>
                  <a:txBody>
                    <a:bodyPr/>
                    <a:lstStyle/>
                    <a:p>
                      <a:r>
                        <a:rPr lang="en-US" sz="900" dirty="0" err="1">
                          <a:latin typeface="+mn-lt"/>
                          <a:hlinkClick r:id="rId19"/>
                        </a:rPr>
                        <a:t>ARKit</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2641647965"/>
                  </a:ext>
                </a:extLst>
              </a:tr>
              <a:tr h="329369">
                <a:tc vMerge="1">
                  <a:txBody>
                    <a:bodyPr/>
                    <a:lstStyle/>
                    <a:p>
                      <a:endParaRPr lang="en-US" sz="12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2. Simulation/ remote testing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r>
                        <a:rPr lang="en-US" sz="900" dirty="0">
                          <a:latin typeface="+mn-lt"/>
                          <a:hlinkClick r:id="rId49"/>
                        </a:rPr>
                        <a:t>X</a:t>
                      </a:r>
                    </a:p>
                    <a:p>
                      <a:pPr algn="ctr"/>
                      <a:r>
                        <a:rPr lang="en-US" sz="600" dirty="0">
                          <a:latin typeface="+mn-lt"/>
                          <a:hlinkClick r:id="rId49"/>
                        </a:rPr>
                        <a:t>(</a:t>
                      </a:r>
                      <a:r>
                        <a:rPr lang="en-US" sz="600" dirty="0" err="1">
                          <a:latin typeface="+mn-lt"/>
                          <a:hlinkClick r:id="rId49"/>
                        </a:rPr>
                        <a:t>WebXR</a:t>
                      </a:r>
                      <a:r>
                        <a:rPr lang="en-US" sz="600" dirty="0">
                          <a:latin typeface="+mn-lt"/>
                          <a:hlinkClick r:id="rId49"/>
                        </a:rPr>
                        <a:t> API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0"/>
                        </a:rPr>
                        <a:t>X</a:t>
                      </a:r>
                    </a:p>
                    <a:p>
                      <a:pPr algn="ctr"/>
                      <a:r>
                        <a:rPr lang="en-US" sz="600" dirty="0">
                          <a:latin typeface="+mn-lt"/>
                          <a:hlinkClick r:id="rId50"/>
                        </a:rPr>
                        <a:t>(Mock mode)</a:t>
                      </a:r>
                      <a:endParaRPr lang="en-US" sz="600" dirty="0">
                        <a:latin typeface="+mn-lt"/>
                      </a:endParaRPr>
                    </a:p>
                  </a:txBody>
                  <a:tcPr>
                    <a:solidFill>
                      <a:schemeClr val="bg1"/>
                    </a:solidFill>
                  </a:tcPr>
                </a:tc>
                <a:tc>
                  <a:txBody>
                    <a:bodyPr/>
                    <a:lstStyle/>
                    <a:p>
                      <a:pPr algn="ctr"/>
                      <a:r>
                        <a:rPr lang="en-US" sz="900" dirty="0">
                          <a:latin typeface="+mn-lt"/>
                          <a:hlinkClick r:id="rId51"/>
                        </a:rPr>
                        <a:t>X</a:t>
                      </a:r>
                    </a:p>
                    <a:p>
                      <a:pPr algn="ctr"/>
                      <a:r>
                        <a:rPr lang="en-US" sz="600" dirty="0">
                          <a:latin typeface="+mn-lt"/>
                          <a:hlinkClick r:id="rId51"/>
                        </a:rPr>
                        <a:t>(Play mode)</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2"/>
                        </a:rPr>
                        <a:t>X </a:t>
                      </a:r>
                    </a:p>
                    <a:p>
                      <a:pPr algn="ctr"/>
                      <a:r>
                        <a:rPr lang="en-US" sz="600" dirty="0">
                          <a:latin typeface="+mn-lt"/>
                          <a:hlinkClick r:id="rId52"/>
                        </a:rPr>
                        <a:t>(Android emulator)</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rPr>
                        <a:t>No info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algn="ctr"/>
                      <a:r>
                        <a:rPr lang="en-US" sz="900" dirty="0">
                          <a:latin typeface="+mn-lt"/>
                        </a:rPr>
                        <a:t>X</a:t>
                      </a:r>
                    </a:p>
                    <a:p>
                      <a:pPr algn="ctr"/>
                      <a:r>
                        <a:rPr lang="en-US" sz="600" dirty="0">
                          <a:latin typeface="+mn-lt"/>
                        </a:rPr>
                        <a:t>(</a:t>
                      </a:r>
                      <a:r>
                        <a:rPr lang="en-US" sz="600" dirty="0">
                          <a:latin typeface="+mn-lt"/>
                          <a:hlinkClick r:id="rId53"/>
                        </a:rPr>
                        <a:t>AR Foundation Remote for </a:t>
                      </a:r>
                      <a:r>
                        <a:rPr lang="en-US" sz="600" dirty="0" err="1">
                          <a:latin typeface="+mn-lt"/>
                          <a:hlinkClick r:id="rId53"/>
                        </a:rPr>
                        <a:t>ARCore+ARKit</a:t>
                      </a:r>
                      <a:r>
                        <a:rPr lang="en-US" sz="600" dirty="0">
                          <a:latin typeface="+mn-lt"/>
                        </a:rPr>
                        <a:t>)</a:t>
                      </a:r>
                    </a:p>
                  </a:txBody>
                  <a:tcPr>
                    <a:solidFill>
                      <a:schemeClr val="bg1"/>
                    </a:solidFill>
                  </a:tcPr>
                </a:tc>
                <a:tc>
                  <a:txBody>
                    <a:bodyPr/>
                    <a:lstStyle/>
                    <a:p>
                      <a:pPr algn="ctr"/>
                      <a:r>
                        <a:rPr lang="en-US" sz="900" dirty="0">
                          <a:latin typeface="+mn-lt"/>
                          <a:hlinkClick r:id="rId54"/>
                        </a:rPr>
                        <a:t>X</a:t>
                      </a:r>
                    </a:p>
                    <a:p>
                      <a:pPr algn="ctr"/>
                      <a:r>
                        <a:rPr lang="en-US" sz="600" dirty="0">
                          <a:latin typeface="+mn-lt"/>
                          <a:hlinkClick r:id="rId54"/>
                        </a:rPr>
                        <a:t>(In-editor testing)</a:t>
                      </a:r>
                      <a:endParaRPr lang="en-US" sz="6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r>
                        <a:rPr lang="en-US" sz="900" dirty="0">
                          <a:latin typeface="+mn-lt"/>
                          <a:hlinkClick r:id="rId55"/>
                        </a:rPr>
                        <a:t>X</a:t>
                      </a:r>
                    </a:p>
                    <a:p>
                      <a:pPr algn="ctr"/>
                      <a:r>
                        <a:rPr lang="en-US" sz="600" dirty="0">
                          <a:latin typeface="+mn-lt"/>
                          <a:hlinkClick r:id="rId55"/>
                        </a:rPr>
                        <a:t>(simulator)</a:t>
                      </a:r>
                      <a:endParaRPr lang="en-US" sz="600" dirty="0">
                        <a:latin typeface="+mn-lt"/>
                      </a:endParaRPr>
                    </a:p>
                  </a:txBody>
                  <a:tcPr>
                    <a:solidFill>
                      <a:schemeClr val="bg1"/>
                    </a:solidFill>
                  </a:tcPr>
                </a:tc>
                <a:extLst>
                  <a:ext uri="{0D108BD9-81ED-4DB2-BD59-A6C34878D82A}">
                    <a16:rowId xmlns:a16="http://schemas.microsoft.com/office/drawing/2014/main" val="1256754903"/>
                  </a:ext>
                </a:extLst>
              </a:tr>
              <a:tr h="32936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mn-lt"/>
                        </a:rPr>
                        <a:t>3. Low-code/ no-code development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tx1"/>
                        </a:solidFill>
                        <a:latin typeface="+mn-lt"/>
                      </a:endParaRPr>
                    </a:p>
                  </a:txBody>
                  <a:tcPr>
                    <a:solidFill>
                      <a:schemeClr val="bg1"/>
                    </a:solidFill>
                  </a:tcPr>
                </a:tc>
                <a:tc>
                  <a:txBody>
                    <a:bodyPr/>
                    <a:lstStyle/>
                    <a:p>
                      <a:endParaRPr lang="en-US" sz="900">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6"/>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6"/>
                        </a:rPr>
                        <a:t>(Vuforia Chalk, Expert Capture, Instruct, Studio)</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hlinkClick r:id="rId57"/>
                        </a:rPr>
                        <a:t>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dirty="0">
                          <a:solidFill>
                            <a:schemeClr val="tx1"/>
                          </a:solidFill>
                          <a:latin typeface="+mn-lt"/>
                          <a:hlinkClick r:id="rId57"/>
                        </a:rPr>
                        <a:t>(Manifest Maker)</a:t>
                      </a:r>
                      <a:endParaRPr lang="en-US" sz="600" dirty="0">
                        <a:solidFill>
                          <a:schemeClr val="tx1"/>
                        </a:solidFill>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2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58"/>
                        </a:rPr>
                        <a:t>X</a:t>
                      </a:r>
                      <a:endParaRPr lang="en-US" sz="900" dirty="0">
                        <a:latin typeface="+mn-lt"/>
                      </a:endParaRPr>
                    </a:p>
                  </a:txBody>
                  <a:tcPr>
                    <a:solidFill>
                      <a:schemeClr val="bg1"/>
                    </a:solidFill>
                  </a:tcPr>
                </a:tc>
                <a:extLst>
                  <a:ext uri="{0D108BD9-81ED-4DB2-BD59-A6C34878D82A}">
                    <a16:rowId xmlns:a16="http://schemas.microsoft.com/office/drawing/2014/main" val="2039723563"/>
                  </a:ext>
                </a:extLst>
              </a:tr>
              <a:tr h="329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mn-lt"/>
                        </a:rPr>
                        <a:t>4. Licensing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solidFill>
                            <a:schemeClr val="bg1"/>
                          </a:solidFill>
                          <a:latin typeface="+mn-lt"/>
                        </a:rPr>
                        <a:t>1. Open-source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00FF"/>
                    </a:solidFill>
                  </a:tcPr>
                </a:tc>
                <a:tc>
                  <a:txBody>
                    <a:bodyPr/>
                    <a:lstStyle/>
                    <a:p>
                      <a:pPr algn="ctr"/>
                      <a:r>
                        <a:rPr lang="en-US" sz="900" dirty="0">
                          <a:latin typeface="+mn-lt"/>
                          <a:hlinkClick r:id="rId59"/>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0"/>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1"/>
                        </a:rPr>
                        <a:t>X</a:t>
                      </a: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2"/>
                        </a:rPr>
                        <a:t>X</a:t>
                      </a:r>
                      <a:endParaRPr lang="en-US" sz="900" dirty="0">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hlinkClick r:id="rId63"/>
                        </a:rPr>
                        <a:t>X</a:t>
                      </a:r>
                      <a:endParaRPr lang="en-US" sz="900" dirty="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tc>
                  <a:txBody>
                    <a:bodyPr/>
                    <a:lstStyle/>
                    <a:p>
                      <a:pPr algn="ctr"/>
                      <a:endParaRPr lang="en-US" sz="900" dirty="0">
                        <a:latin typeface="+mn-lt"/>
                      </a:endParaRPr>
                    </a:p>
                  </a:txBody>
                  <a:tcPr>
                    <a:solidFill>
                      <a:schemeClr val="bg1"/>
                    </a:solidFill>
                  </a:tcPr>
                </a:tc>
                <a:extLst>
                  <a:ext uri="{0D108BD9-81ED-4DB2-BD59-A6C34878D82A}">
                    <a16:rowId xmlns:a16="http://schemas.microsoft.com/office/drawing/2014/main" val="1801457301"/>
                  </a:ext>
                </a:extLst>
              </a:tr>
            </a:tbl>
          </a:graphicData>
        </a:graphic>
      </p:graphicFrame>
      <p:grpSp>
        <p:nvGrpSpPr>
          <p:cNvPr id="6" name="Group 5">
            <a:extLst>
              <a:ext uri="{FF2B5EF4-FFF2-40B4-BE49-F238E27FC236}">
                <a16:creationId xmlns:a16="http://schemas.microsoft.com/office/drawing/2014/main" id="{38D262B3-FF1D-9FA4-4333-0EF05D8D49C6}"/>
              </a:ext>
            </a:extLst>
          </p:cNvPr>
          <p:cNvGrpSpPr/>
          <p:nvPr/>
        </p:nvGrpSpPr>
        <p:grpSpPr>
          <a:xfrm>
            <a:off x="9560449" y="767043"/>
            <a:ext cx="2440557" cy="324000"/>
            <a:chOff x="109785" y="1392855"/>
            <a:chExt cx="2440557" cy="324000"/>
          </a:xfrm>
        </p:grpSpPr>
        <p:sp>
          <p:nvSpPr>
            <p:cNvPr id="7" name="Rectangle 6">
              <a:extLst>
                <a:ext uri="{FF2B5EF4-FFF2-40B4-BE49-F238E27FC236}">
                  <a16:creationId xmlns:a16="http://schemas.microsoft.com/office/drawing/2014/main" id="{4613BFED-F8FA-8F36-1CB6-5BDFD3E8AE7C}"/>
                </a:ext>
              </a:extLst>
            </p:cNvPr>
            <p:cNvSpPr/>
            <p:nvPr/>
          </p:nvSpPr>
          <p:spPr>
            <a:xfrm>
              <a:off x="109785" y="1392855"/>
              <a:ext cx="756000" cy="32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engine</a:t>
              </a:r>
            </a:p>
          </p:txBody>
        </p:sp>
        <p:sp>
          <p:nvSpPr>
            <p:cNvPr id="8" name="Rectangle 7">
              <a:extLst>
                <a:ext uri="{FF2B5EF4-FFF2-40B4-BE49-F238E27FC236}">
                  <a16:creationId xmlns:a16="http://schemas.microsoft.com/office/drawing/2014/main" id="{AEAF79DA-71BD-B1C4-A08E-904A45DA34DE}"/>
                </a:ext>
              </a:extLst>
            </p:cNvPr>
            <p:cNvSpPr/>
            <p:nvPr/>
          </p:nvSpPr>
          <p:spPr>
            <a:xfrm>
              <a:off x="952063" y="1392855"/>
              <a:ext cx="756000" cy="324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Rendering engine</a:t>
              </a:r>
            </a:p>
          </p:txBody>
        </p:sp>
        <p:sp>
          <p:nvSpPr>
            <p:cNvPr id="9" name="Rectangle 8">
              <a:extLst>
                <a:ext uri="{FF2B5EF4-FFF2-40B4-BE49-F238E27FC236}">
                  <a16:creationId xmlns:a16="http://schemas.microsoft.com/office/drawing/2014/main" id="{57B3F4EB-9DB4-D3BC-6D5D-D76E7D24B47C}"/>
                </a:ext>
              </a:extLst>
            </p:cNvPr>
            <p:cNvSpPr/>
            <p:nvPr/>
          </p:nvSpPr>
          <p:spPr>
            <a:xfrm>
              <a:off x="1794342" y="1392855"/>
              <a:ext cx="756000" cy="324000"/>
            </a:xfrm>
            <a:prstGeom prst="rect">
              <a:avLst/>
            </a:prstGeom>
            <a:solidFill>
              <a:srgbClr val="88F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Tracking + Rendering</a:t>
              </a:r>
            </a:p>
          </p:txBody>
        </p:sp>
      </p:grpSp>
      <p:sp>
        <p:nvSpPr>
          <p:cNvPr id="4" name="TextBox 3">
            <a:extLst>
              <a:ext uri="{FF2B5EF4-FFF2-40B4-BE49-F238E27FC236}">
                <a16:creationId xmlns:a16="http://schemas.microsoft.com/office/drawing/2014/main" id="{545DD59E-A0B6-AFBC-496F-CD0CCA722FD7}"/>
              </a:ext>
            </a:extLst>
          </p:cNvPr>
          <p:cNvSpPr txBox="1"/>
          <p:nvPr/>
        </p:nvSpPr>
        <p:spPr>
          <a:xfrm>
            <a:off x="82973" y="0"/>
            <a:ext cx="8242064" cy="1015663"/>
          </a:xfrm>
          <a:prstGeom prst="rect">
            <a:avLst/>
          </a:prstGeom>
          <a:noFill/>
        </p:spPr>
        <p:txBody>
          <a:bodyPr wrap="none" rtlCol="0">
            <a:spAutoFit/>
          </a:bodyPr>
          <a:lstStyle/>
          <a:p>
            <a:r>
              <a:rPr lang="en-US" sz="2800" b="1" dirty="0">
                <a:solidFill>
                  <a:srgbClr val="A100FF"/>
                </a:solidFill>
              </a:rPr>
              <a:t>Appendix: AR Dev. Tool Suitability Decision Matrix 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Selection criteria for AR platforms (web AR vs. native AR vs. AR-on-headset) are categorized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1) Tracking capabilities 2) Rendering capabilities 3) Ease of development 4) Licensing cost</a:t>
            </a:r>
            <a:endPar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395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DA6A87-8957-B2E5-99BB-588D46C1C032}"/>
              </a:ext>
            </a:extLst>
          </p:cNvPr>
          <p:cNvSpPr/>
          <p:nvPr/>
        </p:nvSpPr>
        <p:spPr>
          <a:xfrm>
            <a:off x="292039" y="772378"/>
            <a:ext cx="3132000" cy="518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F306E-17A7-4493-E90E-6B96072940C0}"/>
              </a:ext>
            </a:extLst>
          </p:cNvPr>
          <p:cNvSpPr/>
          <p:nvPr/>
        </p:nvSpPr>
        <p:spPr>
          <a:xfrm>
            <a:off x="297063" y="505224"/>
            <a:ext cx="3132000" cy="25536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DISCOVER</a:t>
            </a:r>
          </a:p>
        </p:txBody>
      </p:sp>
      <p:sp>
        <p:nvSpPr>
          <p:cNvPr id="38" name="TextBox 37">
            <a:extLst>
              <a:ext uri="{FF2B5EF4-FFF2-40B4-BE49-F238E27FC236}">
                <a16:creationId xmlns:a16="http://schemas.microsoft.com/office/drawing/2014/main" id="{F58BA1A0-FE35-2A5F-6D67-119A25014328}"/>
              </a:ext>
            </a:extLst>
          </p:cNvPr>
          <p:cNvSpPr txBox="1"/>
          <p:nvPr/>
        </p:nvSpPr>
        <p:spPr>
          <a:xfrm>
            <a:off x="95202" y="-65574"/>
            <a:ext cx="9094926" cy="523220"/>
          </a:xfrm>
          <a:prstGeom prst="rect">
            <a:avLst/>
          </a:prstGeom>
          <a:noFill/>
        </p:spPr>
        <p:txBody>
          <a:bodyPr wrap="none" rtlCol="0">
            <a:spAutoFit/>
          </a:bodyPr>
          <a:lstStyle/>
          <a:p>
            <a:r>
              <a:rPr lang="en-US" sz="2800" b="1" dirty="0">
                <a:solidFill>
                  <a:srgbClr val="A100FF"/>
                </a:solidFill>
              </a:rPr>
              <a:t>AR Implementation Framework (ARIF): BEFORE VALIDATION</a:t>
            </a:r>
          </a:p>
        </p:txBody>
      </p:sp>
      <p:sp>
        <p:nvSpPr>
          <p:cNvPr id="14" name="Arrow: Pentagon 13">
            <a:extLst>
              <a:ext uri="{FF2B5EF4-FFF2-40B4-BE49-F238E27FC236}">
                <a16:creationId xmlns:a16="http://schemas.microsoft.com/office/drawing/2014/main" id="{75E45E77-1673-D216-6D35-2066608B38A5}"/>
              </a:ext>
            </a:extLst>
          </p:cNvPr>
          <p:cNvSpPr/>
          <p:nvPr/>
        </p:nvSpPr>
        <p:spPr>
          <a:xfrm>
            <a:off x="317768" y="796845"/>
            <a:ext cx="147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Identify opportunity</a:t>
            </a:r>
          </a:p>
        </p:txBody>
      </p:sp>
      <p:sp>
        <p:nvSpPr>
          <p:cNvPr id="22" name="Rectangle 21">
            <a:extLst>
              <a:ext uri="{FF2B5EF4-FFF2-40B4-BE49-F238E27FC236}">
                <a16:creationId xmlns:a16="http://schemas.microsoft.com/office/drawing/2014/main" id="{15B8FE6F-2BAF-7B89-A228-B0D1A3318449}"/>
              </a:ext>
            </a:extLst>
          </p:cNvPr>
          <p:cNvSpPr/>
          <p:nvPr/>
        </p:nvSpPr>
        <p:spPr>
          <a:xfrm>
            <a:off x="8295531" y="758238"/>
            <a:ext cx="1224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2C60ACA-9557-60CE-54B2-701BDD75523A}"/>
              </a:ext>
            </a:extLst>
          </p:cNvPr>
          <p:cNvSpPr/>
          <p:nvPr/>
        </p:nvSpPr>
        <p:spPr>
          <a:xfrm>
            <a:off x="8295531" y="499449"/>
            <a:ext cx="1224000" cy="257849"/>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DEVELOP</a:t>
            </a:r>
          </a:p>
        </p:txBody>
      </p:sp>
      <p:sp>
        <p:nvSpPr>
          <p:cNvPr id="78" name="Arrow: Pentagon 77">
            <a:extLst>
              <a:ext uri="{FF2B5EF4-FFF2-40B4-BE49-F238E27FC236}">
                <a16:creationId xmlns:a16="http://schemas.microsoft.com/office/drawing/2014/main" id="{47DC3520-8266-B596-7203-D1117C3288B1}"/>
              </a:ext>
            </a:extLst>
          </p:cNvPr>
          <p:cNvSpPr/>
          <p:nvPr/>
        </p:nvSpPr>
        <p:spPr>
          <a:xfrm>
            <a:off x="8355276"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Develop</a:t>
            </a:r>
          </a:p>
          <a:p>
            <a:pPr algn="ctr"/>
            <a:r>
              <a:rPr lang="en-US" sz="1200" b="1">
                <a:solidFill>
                  <a:schemeClr val="tx1"/>
                </a:solidFill>
              </a:rPr>
              <a:t>AR app</a:t>
            </a:r>
          </a:p>
        </p:txBody>
      </p:sp>
      <p:grpSp>
        <p:nvGrpSpPr>
          <p:cNvPr id="15" name="Group 14">
            <a:extLst>
              <a:ext uri="{FF2B5EF4-FFF2-40B4-BE49-F238E27FC236}">
                <a16:creationId xmlns:a16="http://schemas.microsoft.com/office/drawing/2014/main" id="{FF0CB2C9-1D00-B82A-1E2B-278CBE4B1BAD}"/>
              </a:ext>
            </a:extLst>
          </p:cNvPr>
          <p:cNvGrpSpPr/>
          <p:nvPr/>
        </p:nvGrpSpPr>
        <p:grpSpPr>
          <a:xfrm>
            <a:off x="8321633" y="1283801"/>
            <a:ext cx="1224000" cy="4578749"/>
            <a:chOff x="8321633" y="1283801"/>
            <a:chExt cx="1224000" cy="4578749"/>
          </a:xfrm>
        </p:grpSpPr>
        <p:sp>
          <p:nvSpPr>
            <p:cNvPr id="83" name="Rectangle 82">
              <a:extLst>
                <a:ext uri="{FF2B5EF4-FFF2-40B4-BE49-F238E27FC236}">
                  <a16:creationId xmlns:a16="http://schemas.microsoft.com/office/drawing/2014/main" id="{F88A2B2F-A066-E145-9FB8-7AD884E097DC}"/>
                </a:ext>
              </a:extLst>
            </p:cNvPr>
            <p:cNvSpPr/>
            <p:nvPr/>
          </p:nvSpPr>
          <p:spPr>
            <a:xfrm>
              <a:off x="8355281" y="1326550"/>
              <a:ext cx="1152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F5480A7-2879-9643-CD35-995E4AB3A1AE}"/>
                </a:ext>
              </a:extLst>
            </p:cNvPr>
            <p:cNvSpPr txBox="1"/>
            <p:nvPr/>
          </p:nvSpPr>
          <p:spPr>
            <a:xfrm flipH="1">
              <a:off x="8321633" y="1283801"/>
              <a:ext cx="1224000" cy="1631216"/>
            </a:xfrm>
            <a:prstGeom prst="rect">
              <a:avLst/>
            </a:prstGeom>
            <a:noFill/>
          </p:spPr>
          <p:txBody>
            <a:bodyPr wrap="square" rtlCol="0">
              <a:spAutoFit/>
            </a:bodyPr>
            <a:lstStyle/>
            <a:p>
              <a:r>
                <a:rPr lang="en-US" sz="1000" b="1" dirty="0"/>
                <a:t>Requirements:</a:t>
              </a:r>
              <a:r>
                <a:rPr lang="en-US" sz="1000" dirty="0"/>
                <a:t> </a:t>
              </a:r>
            </a:p>
            <a:p>
              <a:r>
                <a:rPr lang="en-US" sz="1000" b="1" dirty="0"/>
                <a:t>1. Flexible architecture for maintainability, agility, and time-to-market (CR8)</a:t>
              </a:r>
            </a:p>
            <a:p>
              <a:r>
                <a:rPr lang="en-US" sz="1000" dirty="0"/>
                <a:t>&gt; Microservice architecture</a:t>
              </a:r>
            </a:p>
            <a:p>
              <a:r>
                <a:rPr lang="en-US" sz="1000" dirty="0"/>
                <a:t>&gt; Agile development</a:t>
              </a:r>
            </a:p>
          </p:txBody>
        </p:sp>
      </p:grpSp>
      <p:sp>
        <p:nvSpPr>
          <p:cNvPr id="40" name="Rectangle 39">
            <a:extLst>
              <a:ext uri="{FF2B5EF4-FFF2-40B4-BE49-F238E27FC236}">
                <a16:creationId xmlns:a16="http://schemas.microsoft.com/office/drawing/2014/main" id="{65ED1FA8-2C8B-599D-8EE2-BFE7959F136D}"/>
              </a:ext>
            </a:extLst>
          </p:cNvPr>
          <p:cNvSpPr/>
          <p:nvPr/>
        </p:nvSpPr>
        <p:spPr>
          <a:xfrm>
            <a:off x="9550696" y="758238"/>
            <a:ext cx="11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4656C4-8456-0C07-EDE9-32002483EB5D}"/>
              </a:ext>
            </a:extLst>
          </p:cNvPr>
          <p:cNvSpPr/>
          <p:nvPr/>
        </p:nvSpPr>
        <p:spPr>
          <a:xfrm>
            <a:off x="9550696" y="499449"/>
            <a:ext cx="1188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DEPLOY</a:t>
            </a:r>
          </a:p>
        </p:txBody>
      </p:sp>
      <p:sp>
        <p:nvSpPr>
          <p:cNvPr id="35" name="Arrow: Pentagon 34">
            <a:extLst>
              <a:ext uri="{FF2B5EF4-FFF2-40B4-BE49-F238E27FC236}">
                <a16:creationId xmlns:a16="http://schemas.microsoft.com/office/drawing/2014/main" id="{BE7C906C-39AF-E8F7-111F-BE070D3199B5}"/>
              </a:ext>
            </a:extLst>
          </p:cNvPr>
          <p:cNvSpPr/>
          <p:nvPr/>
        </p:nvSpPr>
        <p:spPr>
          <a:xfrm>
            <a:off x="9603994" y="796940"/>
            <a:ext cx="115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Deploy AR app</a:t>
            </a:r>
          </a:p>
        </p:txBody>
      </p:sp>
      <p:grpSp>
        <p:nvGrpSpPr>
          <p:cNvPr id="16" name="Group 15">
            <a:extLst>
              <a:ext uri="{FF2B5EF4-FFF2-40B4-BE49-F238E27FC236}">
                <a16:creationId xmlns:a16="http://schemas.microsoft.com/office/drawing/2014/main" id="{3D75967A-9CC0-D527-10F6-BFD3A8A6106E}"/>
              </a:ext>
            </a:extLst>
          </p:cNvPr>
          <p:cNvGrpSpPr/>
          <p:nvPr/>
        </p:nvGrpSpPr>
        <p:grpSpPr>
          <a:xfrm>
            <a:off x="9561759" y="1280901"/>
            <a:ext cx="1188000" cy="4581650"/>
            <a:chOff x="9561759" y="1280901"/>
            <a:chExt cx="1188000" cy="4581650"/>
          </a:xfrm>
        </p:grpSpPr>
        <p:sp>
          <p:nvSpPr>
            <p:cNvPr id="37" name="Rectangle 36">
              <a:extLst>
                <a:ext uri="{FF2B5EF4-FFF2-40B4-BE49-F238E27FC236}">
                  <a16:creationId xmlns:a16="http://schemas.microsoft.com/office/drawing/2014/main" id="{3638B3B2-AF4C-02B7-8849-70F1B8C54511}"/>
                </a:ext>
              </a:extLst>
            </p:cNvPr>
            <p:cNvSpPr/>
            <p:nvPr/>
          </p:nvSpPr>
          <p:spPr>
            <a:xfrm>
              <a:off x="9603946" y="1326551"/>
              <a:ext cx="1116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4186494-2F82-7ACB-64F6-CC699EE4E657}"/>
                </a:ext>
              </a:extLst>
            </p:cNvPr>
            <p:cNvSpPr txBox="1"/>
            <p:nvPr/>
          </p:nvSpPr>
          <p:spPr>
            <a:xfrm flipH="1">
              <a:off x="9561759" y="1280901"/>
              <a:ext cx="1188000" cy="3631763"/>
            </a:xfrm>
            <a:prstGeom prst="rect">
              <a:avLst/>
            </a:prstGeom>
            <a:noFill/>
          </p:spPr>
          <p:txBody>
            <a:bodyPr wrap="square" lIns="91440" tIns="45720" rIns="91440" bIns="45720" rtlCol="0" anchor="t">
              <a:spAutoFit/>
            </a:bodyPr>
            <a:lstStyle/>
            <a:p>
              <a:r>
                <a:rPr lang="en-US" sz="1000" b="1" dirty="0">
                  <a:ea typeface="+mn-lt"/>
                  <a:cs typeface="+mn-lt"/>
                </a:rPr>
                <a:t>Requirements:</a:t>
              </a:r>
              <a:endParaRPr lang="en-US" dirty="0">
                <a:ea typeface="+mn-lt"/>
                <a:cs typeface="+mn-lt"/>
              </a:endParaRPr>
            </a:p>
            <a:p>
              <a:r>
                <a:rPr lang="en-US" sz="1000" b="1" dirty="0">
                  <a:ea typeface="+mn-lt"/>
                  <a:cs typeface="+mn-lt"/>
                </a:rPr>
                <a:t>1. CI/CD (CR9)</a:t>
              </a:r>
            </a:p>
            <a:p>
              <a:endParaRPr lang="en-US" sz="500" dirty="0">
                <a:ea typeface="+mn-lt"/>
                <a:cs typeface="+mn-lt"/>
              </a:endParaRPr>
            </a:p>
            <a:p>
              <a:r>
                <a:rPr lang="en-US" sz="1000" b="1" dirty="0">
                  <a:ea typeface="+mn-lt"/>
                  <a:cs typeface="+mn-lt"/>
                </a:rPr>
                <a:t>2. Design for cost optimization (CR10)</a:t>
              </a:r>
              <a:endParaRPr lang="en-US" dirty="0">
                <a:ea typeface="+mn-lt"/>
                <a:cs typeface="+mn-lt"/>
              </a:endParaRPr>
            </a:p>
            <a:p>
              <a:r>
                <a:rPr lang="en-US" sz="1000" dirty="0">
                  <a:ea typeface="+mn-lt"/>
                  <a:cs typeface="+mn-lt"/>
                </a:rPr>
                <a:t>E.g., Serverless architecture, auto-scaling</a:t>
              </a:r>
            </a:p>
            <a:p>
              <a:endParaRPr lang="en-US" sz="500" dirty="0"/>
            </a:p>
            <a:p>
              <a:r>
                <a:rPr lang="en-US" sz="1000" b="1" dirty="0">
                  <a:ea typeface="+mn-lt"/>
                  <a:cs typeface="+mn-lt"/>
                </a:rPr>
                <a:t>3. Design for performance (CR12)</a:t>
              </a:r>
              <a:endParaRPr lang="en-US" dirty="0">
                <a:ea typeface="+mn-lt"/>
                <a:cs typeface="+mn-lt"/>
              </a:endParaRPr>
            </a:p>
            <a:p>
              <a:r>
                <a:rPr lang="en-US" sz="1000" dirty="0">
                  <a:ea typeface="+mn-lt"/>
                  <a:cs typeface="+mn-lt"/>
                </a:rPr>
                <a:t>E.g., Multi-zone availability, auto-scaling</a:t>
              </a:r>
              <a:endParaRPr lang="en-US" dirty="0"/>
            </a:p>
            <a:p>
              <a:endParaRPr lang="en-US" sz="500" b="1" dirty="0">
                <a:ea typeface="+mn-lt"/>
                <a:cs typeface="+mn-lt"/>
              </a:endParaRPr>
            </a:p>
            <a:p>
              <a:r>
                <a:rPr lang="en-US" sz="1000" b="1" dirty="0">
                  <a:ea typeface="+mn-lt"/>
                  <a:cs typeface="+mn-lt"/>
                </a:rPr>
                <a:t>4. Design for security (CR13)</a:t>
              </a:r>
              <a:endParaRPr lang="en-US" dirty="0">
                <a:ea typeface="+mn-lt"/>
                <a:cs typeface="+mn-lt"/>
              </a:endParaRPr>
            </a:p>
            <a:p>
              <a:r>
                <a:rPr lang="en-US" sz="1000" dirty="0">
                  <a:ea typeface="+mn-lt"/>
                  <a:cs typeface="+mn-lt"/>
                </a:rPr>
                <a:t>E.g., Least-privilege, zero-trust zone, infra-as-code</a:t>
              </a:r>
              <a:endParaRPr lang="en-US" dirty="0"/>
            </a:p>
            <a:p>
              <a:endParaRPr lang="en-US" sz="1000" b="1" dirty="0">
                <a:solidFill>
                  <a:srgbClr val="000000"/>
                </a:solidFill>
                <a:cs typeface="Calibri"/>
              </a:endParaRPr>
            </a:p>
          </p:txBody>
        </p:sp>
      </p:grpSp>
      <p:sp>
        <p:nvSpPr>
          <p:cNvPr id="48" name="Rectangle 47">
            <a:extLst>
              <a:ext uri="{FF2B5EF4-FFF2-40B4-BE49-F238E27FC236}">
                <a16:creationId xmlns:a16="http://schemas.microsoft.com/office/drawing/2014/main" id="{FEA85181-A07F-0DE8-68F6-A61BD9A68810}"/>
              </a:ext>
            </a:extLst>
          </p:cNvPr>
          <p:cNvSpPr/>
          <p:nvPr/>
        </p:nvSpPr>
        <p:spPr>
          <a:xfrm>
            <a:off x="3457025" y="424323"/>
            <a:ext cx="8532187" cy="5544000"/>
          </a:xfrm>
          <a:prstGeom prst="rect">
            <a:avLst/>
          </a:prstGeom>
          <a:noFill/>
          <a:ln w="19050">
            <a:solidFill>
              <a:srgbClr val="A1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4" name="Group 93">
            <a:extLst>
              <a:ext uri="{FF2B5EF4-FFF2-40B4-BE49-F238E27FC236}">
                <a16:creationId xmlns:a16="http://schemas.microsoft.com/office/drawing/2014/main" id="{F65AD78A-D386-B6E4-3EBF-3C7F6A905024}"/>
              </a:ext>
            </a:extLst>
          </p:cNvPr>
          <p:cNvGrpSpPr/>
          <p:nvPr/>
        </p:nvGrpSpPr>
        <p:grpSpPr>
          <a:xfrm>
            <a:off x="11020674" y="17379"/>
            <a:ext cx="720852" cy="444288"/>
            <a:chOff x="11351218" y="697426"/>
            <a:chExt cx="720852" cy="444288"/>
          </a:xfrm>
        </p:grpSpPr>
        <p:grpSp>
          <p:nvGrpSpPr>
            <p:cNvPr id="67" name="Group 66">
              <a:extLst>
                <a:ext uri="{FF2B5EF4-FFF2-40B4-BE49-F238E27FC236}">
                  <a16:creationId xmlns:a16="http://schemas.microsoft.com/office/drawing/2014/main" id="{25AE5CA0-3CBC-B1A8-363E-5DCB0692580F}"/>
                </a:ext>
              </a:extLst>
            </p:cNvPr>
            <p:cNvGrpSpPr/>
            <p:nvPr/>
          </p:nvGrpSpPr>
          <p:grpSpPr>
            <a:xfrm>
              <a:off x="11351218" y="697426"/>
              <a:ext cx="720852" cy="444288"/>
              <a:chOff x="10388694" y="528981"/>
              <a:chExt cx="720852" cy="444288"/>
            </a:xfrm>
          </p:grpSpPr>
          <p:sp>
            <p:nvSpPr>
              <p:cNvPr id="51" name="Arrow: Curved Right 50">
                <a:extLst>
                  <a:ext uri="{FF2B5EF4-FFF2-40B4-BE49-F238E27FC236}">
                    <a16:creationId xmlns:a16="http://schemas.microsoft.com/office/drawing/2014/main" id="{AA7B4B35-3F28-F525-A526-517AEA227993}"/>
                  </a:ext>
                </a:extLst>
              </p:cNvPr>
              <p:cNvSpPr/>
              <p:nvPr/>
            </p:nvSpPr>
            <p:spPr>
              <a:xfrm rot="16200000" flipH="1">
                <a:off x="10659546" y="294981"/>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4247FA4-8A20-60B1-C777-6F8B00466177}"/>
                  </a:ext>
                </a:extLst>
              </p:cNvPr>
              <p:cNvSpPr/>
              <p:nvPr/>
            </p:nvSpPr>
            <p:spPr>
              <a:xfrm rot="5599155" flipH="1">
                <a:off x="10622694" y="523269"/>
                <a:ext cx="216000" cy="684000"/>
              </a:xfrm>
              <a:prstGeom prst="curvedRightArrow">
                <a:avLst/>
              </a:prstGeom>
              <a:solidFill>
                <a:srgbClr val="A100FF"/>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TextBox 69">
              <a:extLst>
                <a:ext uri="{FF2B5EF4-FFF2-40B4-BE49-F238E27FC236}">
                  <a16:creationId xmlns:a16="http://schemas.microsoft.com/office/drawing/2014/main" id="{97F911F0-470B-C67C-3B3B-B81853E26987}"/>
                </a:ext>
              </a:extLst>
            </p:cNvPr>
            <p:cNvSpPr txBox="1"/>
            <p:nvPr/>
          </p:nvSpPr>
          <p:spPr>
            <a:xfrm flipH="1">
              <a:off x="11408137" y="803824"/>
              <a:ext cx="648000" cy="246221"/>
            </a:xfrm>
            <a:prstGeom prst="rect">
              <a:avLst/>
            </a:prstGeom>
            <a:noFill/>
          </p:spPr>
          <p:txBody>
            <a:bodyPr wrap="square" rtlCol="0">
              <a:spAutoFit/>
            </a:bodyPr>
            <a:lstStyle/>
            <a:p>
              <a:r>
                <a:rPr lang="en-US" sz="1000" b="1"/>
                <a:t>Iterative</a:t>
              </a:r>
              <a:endParaRPr lang="en-US" sz="1000"/>
            </a:p>
          </p:txBody>
        </p:sp>
      </p:grpSp>
      <p:grpSp>
        <p:nvGrpSpPr>
          <p:cNvPr id="10" name="Group 9">
            <a:extLst>
              <a:ext uri="{FF2B5EF4-FFF2-40B4-BE49-F238E27FC236}">
                <a16:creationId xmlns:a16="http://schemas.microsoft.com/office/drawing/2014/main" id="{44C0509A-467D-52D7-4922-C5A861B7E295}"/>
              </a:ext>
            </a:extLst>
          </p:cNvPr>
          <p:cNvGrpSpPr/>
          <p:nvPr/>
        </p:nvGrpSpPr>
        <p:grpSpPr>
          <a:xfrm>
            <a:off x="284480" y="1297364"/>
            <a:ext cx="1313142" cy="4601187"/>
            <a:chOff x="280344" y="1297363"/>
            <a:chExt cx="1327345" cy="4601187"/>
          </a:xfrm>
        </p:grpSpPr>
        <p:sp>
          <p:nvSpPr>
            <p:cNvPr id="81" name="Rectangle 80">
              <a:extLst>
                <a:ext uri="{FF2B5EF4-FFF2-40B4-BE49-F238E27FC236}">
                  <a16:creationId xmlns:a16="http://schemas.microsoft.com/office/drawing/2014/main" id="{4445CAED-AD6E-87E9-BE0F-5C24879138C2}"/>
                </a:ext>
              </a:extLst>
            </p:cNvPr>
            <p:cNvSpPr/>
            <p:nvPr/>
          </p:nvSpPr>
          <p:spPr>
            <a:xfrm>
              <a:off x="317767" y="1326550"/>
              <a:ext cx="1273628"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50C4F94-ADA3-F73E-D412-7482EE6D44B4}"/>
                </a:ext>
              </a:extLst>
            </p:cNvPr>
            <p:cNvSpPr txBox="1"/>
            <p:nvPr/>
          </p:nvSpPr>
          <p:spPr>
            <a:xfrm flipH="1">
              <a:off x="280344" y="1297363"/>
              <a:ext cx="1327345" cy="4247317"/>
            </a:xfrm>
            <a:prstGeom prst="rect">
              <a:avLst/>
            </a:prstGeom>
            <a:noFill/>
          </p:spPr>
          <p:txBody>
            <a:bodyPr wrap="square" lIns="91440" tIns="45720" rIns="91440" bIns="45720" rtlCol="0" anchor="t">
              <a:spAutoFit/>
            </a:bodyPr>
            <a:lstStyle/>
            <a:p>
              <a:r>
                <a:rPr lang="en-US" sz="1000" b="1" dirty="0"/>
                <a:t>Sub-activities:</a:t>
              </a:r>
            </a:p>
            <a:p>
              <a:r>
                <a:rPr lang="en-US" sz="1000" b="1" dirty="0"/>
                <a:t>1. Define user personas + map user journey to identify desired outcomes and value drivers (CR3)</a:t>
              </a:r>
              <a:endParaRPr lang="en-US" sz="1000" b="1" dirty="0">
                <a:cs typeface="Calibri"/>
              </a:endParaRPr>
            </a:p>
            <a:p>
              <a:endParaRPr lang="en-US" sz="500" b="1" dirty="0"/>
            </a:p>
            <a:p>
              <a:r>
                <a:rPr lang="en-US" sz="1000" b="1" dirty="0"/>
                <a:t>2. Define KPIs (CR3)</a:t>
              </a:r>
              <a:endParaRPr lang="en-US" sz="1000" b="1" dirty="0">
                <a:cs typeface="Calibri"/>
              </a:endParaRPr>
            </a:p>
            <a:p>
              <a:r>
                <a:rPr lang="en-US" sz="1000" dirty="0"/>
                <a:t>&gt; How to measure the value drivers?</a:t>
              </a:r>
              <a:endParaRPr lang="en-US" sz="1000" dirty="0">
                <a:cs typeface="Calibri"/>
              </a:endParaRPr>
            </a:p>
            <a:p>
              <a:endParaRPr lang="en-US" sz="5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Collect process requirements (CR1)</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&gt; Ergonomics, data and privacy, health and safety regulations, etc.</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sz="500" b="1" dirty="0"/>
            </a:p>
            <a:p>
              <a:r>
                <a:rPr lang="en-US" sz="1000" b="1" dirty="0"/>
                <a:t>4. Conduct a risk assessment (CR14) </a:t>
              </a:r>
              <a:endParaRPr lang="en-US" sz="1000" b="1" dirty="0">
                <a:cs typeface="Calibri"/>
              </a:endParaRPr>
            </a:p>
            <a:p>
              <a:r>
                <a:rPr lang="en-US" sz="1000" dirty="0"/>
                <a:t>&gt; What (non)-psychological factors will likely impede the implementation of AR solutions (e.g., user’s fear of job loss, inadequate training)?</a:t>
              </a:r>
              <a:endParaRPr lang="en-US" sz="1000" dirty="0">
                <a:cs typeface="Calibri"/>
              </a:endParaRPr>
            </a:p>
            <a:p>
              <a:endParaRPr lang="en-US" sz="500" b="1" u="sng" dirty="0"/>
            </a:p>
          </p:txBody>
        </p:sp>
      </p:grpSp>
      <p:grpSp>
        <p:nvGrpSpPr>
          <p:cNvPr id="6" name="Group 5">
            <a:extLst>
              <a:ext uri="{FF2B5EF4-FFF2-40B4-BE49-F238E27FC236}">
                <a16:creationId xmlns:a16="http://schemas.microsoft.com/office/drawing/2014/main" id="{F1BDE6D5-2D4C-870C-4526-B76FC6B7CE9B}"/>
              </a:ext>
            </a:extLst>
          </p:cNvPr>
          <p:cNvGrpSpPr/>
          <p:nvPr/>
        </p:nvGrpSpPr>
        <p:grpSpPr>
          <a:xfrm>
            <a:off x="1625867" y="796940"/>
            <a:ext cx="1764000" cy="473153"/>
            <a:chOff x="1696204" y="796940"/>
            <a:chExt cx="1656000" cy="473153"/>
          </a:xfrm>
        </p:grpSpPr>
        <p:sp>
          <p:nvSpPr>
            <p:cNvPr id="20" name="Arrow: Chevron 19">
              <a:extLst>
                <a:ext uri="{FF2B5EF4-FFF2-40B4-BE49-F238E27FC236}">
                  <a16:creationId xmlns:a16="http://schemas.microsoft.com/office/drawing/2014/main" id="{4A9A9934-EF1A-FE40-3B7B-DBB856FF2E82}"/>
                </a:ext>
              </a:extLst>
            </p:cNvPr>
            <p:cNvSpPr/>
            <p:nvPr/>
          </p:nvSpPr>
          <p:spPr>
            <a:xfrm>
              <a:off x="1696204" y="796940"/>
              <a:ext cx="165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4" name="TextBox 53">
              <a:extLst>
                <a:ext uri="{FF2B5EF4-FFF2-40B4-BE49-F238E27FC236}">
                  <a16:creationId xmlns:a16="http://schemas.microsoft.com/office/drawing/2014/main" id="{71F1FBE5-1CB4-9DF6-284F-92CA75680B7F}"/>
                </a:ext>
              </a:extLst>
            </p:cNvPr>
            <p:cNvSpPr txBox="1"/>
            <p:nvPr/>
          </p:nvSpPr>
          <p:spPr>
            <a:xfrm>
              <a:off x="1906752" y="808428"/>
              <a:ext cx="1322731" cy="461665"/>
            </a:xfrm>
            <a:prstGeom prst="rect">
              <a:avLst/>
            </a:prstGeom>
            <a:noFill/>
          </p:spPr>
          <p:txBody>
            <a:bodyPr wrap="square" rtlCol="0">
              <a:spAutoFit/>
            </a:bodyPr>
            <a:lstStyle/>
            <a:p>
              <a:r>
                <a:rPr lang="en-US" sz="1200" b="1" dirty="0">
                  <a:solidFill>
                    <a:schemeClr val="tx1"/>
                  </a:solidFill>
                </a:rPr>
                <a:t>Assess process suitability for AR</a:t>
              </a:r>
            </a:p>
          </p:txBody>
        </p:sp>
      </p:grpSp>
      <p:sp>
        <p:nvSpPr>
          <p:cNvPr id="58" name="Rectangle 57">
            <a:extLst>
              <a:ext uri="{FF2B5EF4-FFF2-40B4-BE49-F238E27FC236}">
                <a16:creationId xmlns:a16="http://schemas.microsoft.com/office/drawing/2014/main" id="{0BBFAE2C-5EC5-8143-4673-E5AB161CE48D}"/>
              </a:ext>
            </a:extLst>
          </p:cNvPr>
          <p:cNvSpPr/>
          <p:nvPr/>
        </p:nvSpPr>
        <p:spPr>
          <a:xfrm rot="16200000">
            <a:off x="-2171041" y="3553238"/>
            <a:ext cx="4644000" cy="184347"/>
          </a:xfrm>
          <a:prstGeom prst="rect">
            <a:avLst/>
          </a:prstGeom>
          <a:solidFill>
            <a:srgbClr val="C5E0B4"/>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 GUIDANCE</a:t>
            </a:r>
          </a:p>
        </p:txBody>
      </p:sp>
      <p:sp>
        <p:nvSpPr>
          <p:cNvPr id="3" name="Rectangle 2">
            <a:extLst>
              <a:ext uri="{FF2B5EF4-FFF2-40B4-BE49-F238E27FC236}">
                <a16:creationId xmlns:a16="http://schemas.microsoft.com/office/drawing/2014/main" id="{AC3F23CD-887B-60D7-FA2E-0CA3FCDA3BDB}"/>
              </a:ext>
            </a:extLst>
          </p:cNvPr>
          <p:cNvSpPr/>
          <p:nvPr/>
        </p:nvSpPr>
        <p:spPr>
          <a:xfrm>
            <a:off x="307111" y="6013302"/>
            <a:ext cx="313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88BF6B4-B2EC-C84E-B495-DAB53E33D1E7}"/>
              </a:ext>
            </a:extLst>
          </p:cNvPr>
          <p:cNvSpPr txBox="1"/>
          <p:nvPr/>
        </p:nvSpPr>
        <p:spPr>
          <a:xfrm>
            <a:off x="272871" y="6006520"/>
            <a:ext cx="3060000" cy="720000"/>
          </a:xfrm>
          <a:prstGeom prst="rect">
            <a:avLst/>
          </a:prstGeom>
          <a:noFill/>
        </p:spPr>
        <p:txBody>
          <a:bodyPr wrap="square" numCol="2" rtlCol="0">
            <a:spAutoFit/>
          </a:bodyPr>
          <a:lstStyle/>
          <a:p>
            <a:r>
              <a:rPr lang="en-US" sz="1000" dirty="0"/>
              <a:t>1. Stakeholder needs + expectations</a:t>
            </a:r>
          </a:p>
          <a:p>
            <a:r>
              <a:rPr lang="en-US" sz="1000" dirty="0"/>
              <a:t>2. User personas + user journeys</a:t>
            </a:r>
          </a:p>
          <a:p>
            <a:r>
              <a:rPr lang="en-US" sz="1000" dirty="0"/>
              <a:t>3. Prioritized use cases + value drivers + KPIs</a:t>
            </a:r>
          </a:p>
          <a:p>
            <a:r>
              <a:rPr lang="en-US" sz="1000" dirty="0"/>
              <a:t>4. Use case requirements</a:t>
            </a:r>
          </a:p>
          <a:p>
            <a:r>
              <a:rPr lang="en-US" sz="1000" dirty="0"/>
              <a:t>5. Risk assessment</a:t>
            </a:r>
          </a:p>
        </p:txBody>
      </p:sp>
      <p:sp>
        <p:nvSpPr>
          <p:cNvPr id="8" name="Rectangle 7">
            <a:extLst>
              <a:ext uri="{FF2B5EF4-FFF2-40B4-BE49-F238E27FC236}">
                <a16:creationId xmlns:a16="http://schemas.microsoft.com/office/drawing/2014/main" id="{F18FB0BE-A508-B7D2-4448-99E522A3903D}"/>
              </a:ext>
            </a:extLst>
          </p:cNvPr>
          <p:cNvSpPr/>
          <p:nvPr/>
        </p:nvSpPr>
        <p:spPr>
          <a:xfrm>
            <a:off x="3464999" y="6013302"/>
            <a:ext cx="47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19EE74F-EA83-832B-A66E-FF11C4B1E382}"/>
              </a:ext>
            </a:extLst>
          </p:cNvPr>
          <p:cNvSpPr txBox="1"/>
          <p:nvPr/>
        </p:nvSpPr>
        <p:spPr>
          <a:xfrm>
            <a:off x="3447417" y="6006520"/>
            <a:ext cx="4680000" cy="707886"/>
          </a:xfrm>
          <a:prstGeom prst="rect">
            <a:avLst/>
          </a:prstGeom>
          <a:noFill/>
        </p:spPr>
        <p:txBody>
          <a:bodyPr wrap="square" numCol="2" rtlCol="0">
            <a:spAutoFit/>
          </a:bodyPr>
          <a:lstStyle/>
          <a:p>
            <a:r>
              <a:rPr lang="en-US" sz="1000" dirty="0"/>
              <a:t>1. AR platform(s) selection</a:t>
            </a:r>
          </a:p>
          <a:p>
            <a:r>
              <a:rPr lang="en-US" sz="1000" dirty="0"/>
              <a:t>2. AR development tools selection</a:t>
            </a:r>
          </a:p>
          <a:p>
            <a:r>
              <a:rPr lang="en-US" sz="1000" dirty="0"/>
              <a:t>3. Detailed functional/ non-functional requirements</a:t>
            </a:r>
          </a:p>
          <a:p>
            <a:r>
              <a:rPr lang="en-US" sz="1000" dirty="0"/>
              <a:t>4. High-level roadmap of prioritized AR use cases</a:t>
            </a:r>
          </a:p>
          <a:p>
            <a:endParaRPr lang="en-US" sz="1000" dirty="0"/>
          </a:p>
        </p:txBody>
      </p:sp>
      <p:sp>
        <p:nvSpPr>
          <p:cNvPr id="13" name="Rectangle 12">
            <a:extLst>
              <a:ext uri="{FF2B5EF4-FFF2-40B4-BE49-F238E27FC236}">
                <a16:creationId xmlns:a16="http://schemas.microsoft.com/office/drawing/2014/main" id="{2C77A56C-FC36-9CD0-0624-B614446BB0F8}"/>
              </a:ext>
            </a:extLst>
          </p:cNvPr>
          <p:cNvSpPr/>
          <p:nvPr/>
        </p:nvSpPr>
        <p:spPr>
          <a:xfrm>
            <a:off x="8295531" y="6013302"/>
            <a:ext cx="1224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1A54A49-4A8A-B2BC-5615-63E7DE4DCB95}"/>
              </a:ext>
            </a:extLst>
          </p:cNvPr>
          <p:cNvSpPr txBox="1"/>
          <p:nvPr/>
        </p:nvSpPr>
        <p:spPr>
          <a:xfrm>
            <a:off x="8305272" y="5990143"/>
            <a:ext cx="1224000" cy="553998"/>
          </a:xfrm>
          <a:prstGeom prst="rect">
            <a:avLst/>
          </a:prstGeom>
          <a:noFill/>
        </p:spPr>
        <p:txBody>
          <a:bodyPr wrap="square" rtlCol="0">
            <a:spAutoFit/>
          </a:bodyPr>
          <a:lstStyle/>
          <a:p>
            <a:r>
              <a:rPr lang="en-US" sz="1000" dirty="0"/>
              <a:t>1. Product backlog</a:t>
            </a:r>
          </a:p>
          <a:p>
            <a:r>
              <a:rPr lang="en-US" sz="1000" dirty="0"/>
              <a:t>2. Test cases</a:t>
            </a:r>
          </a:p>
          <a:p>
            <a:r>
              <a:rPr lang="en-US" sz="1000" dirty="0"/>
              <a:t>3. Working MVP</a:t>
            </a:r>
          </a:p>
        </p:txBody>
      </p:sp>
      <p:sp>
        <p:nvSpPr>
          <p:cNvPr id="42" name="Rectangle 41">
            <a:extLst>
              <a:ext uri="{FF2B5EF4-FFF2-40B4-BE49-F238E27FC236}">
                <a16:creationId xmlns:a16="http://schemas.microsoft.com/office/drawing/2014/main" id="{CC7578D7-357F-CF7B-CD1B-625BA88DFF72}"/>
              </a:ext>
            </a:extLst>
          </p:cNvPr>
          <p:cNvSpPr/>
          <p:nvPr/>
        </p:nvSpPr>
        <p:spPr>
          <a:xfrm>
            <a:off x="9550696" y="6013302"/>
            <a:ext cx="1188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9FA20F-1C6A-B480-A332-A3FF57A31DA3}"/>
              </a:ext>
            </a:extLst>
          </p:cNvPr>
          <p:cNvSpPr txBox="1"/>
          <p:nvPr/>
        </p:nvSpPr>
        <p:spPr>
          <a:xfrm>
            <a:off x="9537482" y="5987869"/>
            <a:ext cx="1213137" cy="707886"/>
          </a:xfrm>
          <a:prstGeom prst="rect">
            <a:avLst/>
          </a:prstGeom>
          <a:noFill/>
        </p:spPr>
        <p:txBody>
          <a:bodyPr wrap="square" rtlCol="0">
            <a:spAutoFit/>
          </a:bodyPr>
          <a:lstStyle/>
          <a:p>
            <a:r>
              <a:rPr lang="en-US" sz="1000" dirty="0"/>
              <a:t>1. CI/CD pipelines</a:t>
            </a:r>
          </a:p>
          <a:p>
            <a:r>
              <a:rPr lang="en-US" sz="1000" dirty="0"/>
              <a:t>2. Cloud infrastructure configurations</a:t>
            </a:r>
          </a:p>
        </p:txBody>
      </p:sp>
      <p:sp>
        <p:nvSpPr>
          <p:cNvPr id="43" name="Rectangle 42">
            <a:extLst>
              <a:ext uri="{FF2B5EF4-FFF2-40B4-BE49-F238E27FC236}">
                <a16:creationId xmlns:a16="http://schemas.microsoft.com/office/drawing/2014/main" id="{8921EED4-CD76-205C-C253-F6F0B47E42AB}"/>
              </a:ext>
            </a:extLst>
          </p:cNvPr>
          <p:cNvSpPr/>
          <p:nvPr/>
        </p:nvSpPr>
        <p:spPr>
          <a:xfrm>
            <a:off x="10769573" y="6013302"/>
            <a:ext cx="1152000" cy="73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B1ACDAA-7C75-A909-73E9-0F9D5D4EAC18}"/>
              </a:ext>
            </a:extLst>
          </p:cNvPr>
          <p:cNvSpPr txBox="1"/>
          <p:nvPr/>
        </p:nvSpPr>
        <p:spPr>
          <a:xfrm>
            <a:off x="10728554" y="6018647"/>
            <a:ext cx="1297787" cy="707886"/>
          </a:xfrm>
          <a:prstGeom prst="rect">
            <a:avLst/>
          </a:prstGeom>
          <a:noFill/>
        </p:spPr>
        <p:txBody>
          <a:bodyPr wrap="square" rtlCol="0">
            <a:spAutoFit/>
          </a:bodyPr>
          <a:lstStyle/>
          <a:p>
            <a:r>
              <a:rPr lang="en-US" sz="1000" dirty="0"/>
              <a:t>1. Sprint review</a:t>
            </a:r>
          </a:p>
          <a:p>
            <a:r>
              <a:rPr lang="en-US" sz="1000" dirty="0"/>
              <a:t>2. Training materials</a:t>
            </a:r>
          </a:p>
          <a:p>
            <a:r>
              <a:rPr lang="en-US" sz="1000" dirty="0"/>
              <a:t>3. Validated value drivers/ KPIs</a:t>
            </a:r>
          </a:p>
        </p:txBody>
      </p:sp>
      <p:sp>
        <p:nvSpPr>
          <p:cNvPr id="59" name="Rectangle 58">
            <a:extLst>
              <a:ext uri="{FF2B5EF4-FFF2-40B4-BE49-F238E27FC236}">
                <a16:creationId xmlns:a16="http://schemas.microsoft.com/office/drawing/2014/main" id="{12EDC615-7357-3029-FB45-9C10C19CF783}"/>
              </a:ext>
            </a:extLst>
          </p:cNvPr>
          <p:cNvSpPr/>
          <p:nvPr/>
        </p:nvSpPr>
        <p:spPr>
          <a:xfrm rot="16200000">
            <a:off x="-216613" y="6282031"/>
            <a:ext cx="734400" cy="183600"/>
          </a:xfrm>
          <a:prstGeom prst="rect">
            <a:avLst/>
          </a:prstGeom>
          <a:solidFill>
            <a:srgbClr val="D9D9D9"/>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60" name="TextBox 59">
            <a:extLst>
              <a:ext uri="{FF2B5EF4-FFF2-40B4-BE49-F238E27FC236}">
                <a16:creationId xmlns:a16="http://schemas.microsoft.com/office/drawing/2014/main" id="{56D114BF-F9E2-79C2-5129-F555C58A111F}"/>
              </a:ext>
            </a:extLst>
          </p:cNvPr>
          <p:cNvSpPr txBox="1"/>
          <p:nvPr/>
        </p:nvSpPr>
        <p:spPr>
          <a:xfrm rot="16200000">
            <a:off x="-130269" y="6279723"/>
            <a:ext cx="572593" cy="200055"/>
          </a:xfrm>
          <a:prstGeom prst="rect">
            <a:avLst/>
          </a:prstGeom>
          <a:noFill/>
        </p:spPr>
        <p:txBody>
          <a:bodyPr wrap="none" rtlCol="0">
            <a:spAutoFit/>
          </a:bodyPr>
          <a:lstStyle/>
          <a:p>
            <a:r>
              <a:rPr lang="en-US" sz="700" dirty="0"/>
              <a:t>OUTCOME</a:t>
            </a:r>
          </a:p>
        </p:txBody>
      </p:sp>
      <p:sp>
        <p:nvSpPr>
          <p:cNvPr id="18" name="Rectangle 17">
            <a:extLst>
              <a:ext uri="{FF2B5EF4-FFF2-40B4-BE49-F238E27FC236}">
                <a16:creationId xmlns:a16="http://schemas.microsoft.com/office/drawing/2014/main" id="{801E518E-233E-D1F6-EC76-856B646CAD6E}"/>
              </a:ext>
            </a:extLst>
          </p:cNvPr>
          <p:cNvSpPr/>
          <p:nvPr/>
        </p:nvSpPr>
        <p:spPr>
          <a:xfrm>
            <a:off x="3464999" y="762138"/>
            <a:ext cx="4788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980873-B612-53A4-A971-B532945A284B}"/>
              </a:ext>
            </a:extLst>
          </p:cNvPr>
          <p:cNvSpPr/>
          <p:nvPr/>
        </p:nvSpPr>
        <p:spPr>
          <a:xfrm>
            <a:off x="3480098" y="499449"/>
            <a:ext cx="4788000" cy="260346"/>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DESIGN</a:t>
            </a:r>
          </a:p>
        </p:txBody>
      </p:sp>
      <p:sp>
        <p:nvSpPr>
          <p:cNvPr id="28" name="Arrow: Pentagon 27">
            <a:extLst>
              <a:ext uri="{FF2B5EF4-FFF2-40B4-BE49-F238E27FC236}">
                <a16:creationId xmlns:a16="http://schemas.microsoft.com/office/drawing/2014/main" id="{B341FA46-D963-931A-5C26-947B59F47977}"/>
              </a:ext>
            </a:extLst>
          </p:cNvPr>
          <p:cNvSpPr/>
          <p:nvPr/>
        </p:nvSpPr>
        <p:spPr>
          <a:xfrm>
            <a:off x="3496660" y="796845"/>
            <a:ext cx="2232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platform suitability:</a:t>
            </a:r>
          </a:p>
          <a:p>
            <a:pPr algn="ctr"/>
            <a:r>
              <a:rPr lang="en-US" sz="900" dirty="0">
                <a:solidFill>
                  <a:schemeClr val="tx1"/>
                </a:solidFill>
              </a:rPr>
              <a:t>WebAR vs. Native AR vs. AR-on-headset</a:t>
            </a:r>
            <a:endParaRPr lang="en-US" sz="700" dirty="0">
              <a:solidFill>
                <a:schemeClr val="tx1"/>
              </a:solidFill>
            </a:endParaRPr>
          </a:p>
        </p:txBody>
      </p:sp>
      <p:sp>
        <p:nvSpPr>
          <p:cNvPr id="29" name="Arrow: Chevron 28">
            <a:extLst>
              <a:ext uri="{FF2B5EF4-FFF2-40B4-BE49-F238E27FC236}">
                <a16:creationId xmlns:a16="http://schemas.microsoft.com/office/drawing/2014/main" id="{4C94C733-393C-D795-500A-D7CAD9545A35}"/>
              </a:ext>
            </a:extLst>
          </p:cNvPr>
          <p:cNvSpPr/>
          <p:nvPr/>
        </p:nvSpPr>
        <p:spPr>
          <a:xfrm>
            <a:off x="5540464" y="796845"/>
            <a:ext cx="1584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AR dev. tool suitability</a:t>
            </a:r>
          </a:p>
        </p:txBody>
      </p:sp>
      <p:grpSp>
        <p:nvGrpSpPr>
          <p:cNvPr id="36" name="Group 35">
            <a:extLst>
              <a:ext uri="{FF2B5EF4-FFF2-40B4-BE49-F238E27FC236}">
                <a16:creationId xmlns:a16="http://schemas.microsoft.com/office/drawing/2014/main" id="{CD29CD91-B715-5A86-542C-3177200CD1D8}"/>
              </a:ext>
            </a:extLst>
          </p:cNvPr>
          <p:cNvGrpSpPr/>
          <p:nvPr/>
        </p:nvGrpSpPr>
        <p:grpSpPr>
          <a:xfrm>
            <a:off x="3461418" y="1279739"/>
            <a:ext cx="2052000" cy="4755148"/>
            <a:chOff x="3461418" y="1279739"/>
            <a:chExt cx="2052000" cy="4755148"/>
          </a:xfrm>
        </p:grpSpPr>
        <p:sp>
          <p:nvSpPr>
            <p:cNvPr id="71" name="Rectangle 70">
              <a:extLst>
                <a:ext uri="{FF2B5EF4-FFF2-40B4-BE49-F238E27FC236}">
                  <a16:creationId xmlns:a16="http://schemas.microsoft.com/office/drawing/2014/main" id="{113094EA-2FEE-C884-302E-DE1834184177}"/>
                </a:ext>
              </a:extLst>
            </p:cNvPr>
            <p:cNvSpPr/>
            <p:nvPr/>
          </p:nvSpPr>
          <p:spPr>
            <a:xfrm>
              <a:off x="3506673" y="1326551"/>
              <a:ext cx="1944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65E12401-45E5-2B91-C17C-BD68E1E2C255}"/>
                </a:ext>
              </a:extLst>
            </p:cNvPr>
            <p:cNvSpPr txBox="1"/>
            <p:nvPr/>
          </p:nvSpPr>
          <p:spPr>
            <a:xfrm flipH="1">
              <a:off x="3461418" y="1279739"/>
              <a:ext cx="2052000" cy="4755148"/>
            </a:xfrm>
            <a:prstGeom prst="rect">
              <a:avLst/>
            </a:prstGeom>
            <a:noFill/>
          </p:spPr>
          <p:txBody>
            <a:bodyPr wrap="square" lIns="91440" tIns="45720" rIns="91440" bIns="45720" rtlCol="0" anchor="t">
              <a:spAutoFit/>
            </a:bodyPr>
            <a:lstStyle/>
            <a:p>
              <a:r>
                <a:rPr lang="en-US" sz="1000" b="1" dirty="0">
                  <a:solidFill>
                    <a:schemeClr val="tx1"/>
                  </a:solidFill>
                  <a:ea typeface="+mn-lt"/>
                  <a:cs typeface="+mn-lt"/>
                </a:rPr>
                <a:t>Selection criteria:</a:t>
              </a:r>
              <a:endParaRPr lang="en-US" sz="1000" dirty="0">
                <a:solidFill>
                  <a:schemeClr val="tx1"/>
                </a:solidFill>
                <a:ea typeface="+mn-lt"/>
                <a:cs typeface="+mn-lt"/>
              </a:endParaRPr>
            </a:p>
            <a:p>
              <a:r>
                <a:rPr lang="en-US" sz="1000" b="1" dirty="0">
                  <a:solidFill>
                    <a:schemeClr val="tx1"/>
                  </a:solidFill>
                  <a:ea typeface="+mn-lt"/>
                  <a:cs typeface="+mn-lt"/>
                </a:rPr>
                <a:t>1. Usage conditions-specific:</a:t>
              </a:r>
              <a:endParaRPr lang="en-US" sz="1000" dirty="0">
                <a:solidFill>
                  <a:schemeClr val="tx1"/>
                </a:solidFill>
                <a:ea typeface="+mn-lt"/>
                <a:cs typeface="+mn-lt"/>
              </a:endParaRPr>
            </a:p>
            <a:p>
              <a:r>
                <a:rPr lang="en-US" sz="1000" dirty="0">
                  <a:solidFill>
                    <a:schemeClr val="tx1"/>
                  </a:solidFill>
                  <a:ea typeface="+mn-lt"/>
                  <a:cs typeface="+mn-lt"/>
                </a:rPr>
                <a:t>1. Lighting conditions</a:t>
              </a:r>
            </a:p>
            <a:p>
              <a:r>
                <a:rPr lang="en-US" sz="1000" dirty="0">
                  <a:solidFill>
                    <a:schemeClr val="tx1"/>
                  </a:solidFill>
                  <a:ea typeface="+mn-lt"/>
                  <a:cs typeface="+mn-lt"/>
                </a:rPr>
                <a:t>2. Network connectivity: offline mode support yes/ no</a:t>
              </a:r>
            </a:p>
            <a:p>
              <a:r>
                <a:rPr lang="en-US" sz="1000" dirty="0">
                  <a:solidFill>
                    <a:schemeClr val="tx1"/>
                  </a:solidFill>
                  <a:ea typeface="+mn-lt"/>
                  <a:cs typeface="+mn-lt"/>
                </a:rPr>
                <a:t>3. Noise</a:t>
              </a:r>
            </a:p>
            <a:p>
              <a:r>
                <a:rPr lang="en-US" sz="1000" dirty="0">
                  <a:solidFill>
                    <a:schemeClr val="tx1"/>
                  </a:solidFill>
                  <a:ea typeface="+mn-lt"/>
                  <a:cs typeface="+mn-lt"/>
                </a:rPr>
                <a:t>4-5. Temperature + humidity</a:t>
              </a:r>
            </a:p>
            <a:p>
              <a:r>
                <a:rPr lang="en-US" sz="1000" dirty="0">
                  <a:solidFill>
                    <a:schemeClr val="tx1"/>
                  </a:solidFill>
                  <a:ea typeface="+mn-lt"/>
                  <a:cs typeface="+mn-lt"/>
                </a:rPr>
                <a:t>6-7. Drop-safe + water/dust-proof</a:t>
              </a:r>
            </a:p>
            <a:p>
              <a:r>
                <a:rPr lang="en-US" sz="1000" dirty="0">
                  <a:solidFill>
                    <a:schemeClr val="tx1"/>
                  </a:solidFill>
                  <a:ea typeface="+mn-lt"/>
                  <a:cs typeface="+mn-lt"/>
                </a:rPr>
                <a:t>8. Compliance with health/ safety standards</a:t>
              </a:r>
            </a:p>
            <a:p>
              <a:r>
                <a:rPr lang="en-US" sz="1000" dirty="0">
                  <a:solidFill>
                    <a:schemeClr val="tx1"/>
                  </a:solidFill>
                  <a:ea typeface="+mn-lt"/>
                  <a:cs typeface="+mn-lt"/>
                </a:rPr>
                <a:t>9. Hand usage: hands-free yes/ no</a:t>
              </a:r>
            </a:p>
            <a:p>
              <a:r>
                <a:rPr lang="en-US" sz="1000" dirty="0">
                  <a:solidFill>
                    <a:schemeClr val="tx1"/>
                  </a:solidFill>
                  <a:ea typeface="+mn-lt"/>
                  <a:cs typeface="+mn-lt"/>
                </a:rPr>
                <a:t>10. User interactions: hand, eye, headset tracking; voice commands</a:t>
              </a:r>
            </a:p>
            <a:p>
              <a:r>
                <a:rPr lang="en-US" sz="1000" dirty="0">
                  <a:solidFill>
                    <a:schemeClr val="tx1"/>
                  </a:solidFill>
                  <a:ea typeface="+mn-lt"/>
                  <a:cs typeface="+mn-lt"/>
                </a:rPr>
                <a:t>11. Movement restrictions: e.g., tethered AR headsets cause more restrictions than a phone/ tablet/ non-tethered AR headsets</a:t>
              </a:r>
            </a:p>
            <a:p>
              <a:endParaRPr lang="en-US" sz="300" dirty="0">
                <a:solidFill>
                  <a:schemeClr val="tx1"/>
                </a:solidFill>
                <a:ea typeface="+mn-lt"/>
                <a:cs typeface="+mn-lt"/>
              </a:endParaRPr>
            </a:p>
            <a:p>
              <a:r>
                <a:rPr lang="en-US" sz="1000" b="1" dirty="0">
                  <a:solidFill>
                    <a:schemeClr val="tx1"/>
                  </a:solidFill>
                  <a:ea typeface="+mn-lt"/>
                  <a:cs typeface="+mn-lt"/>
                </a:rPr>
                <a:t>2. Hardware-specific:</a:t>
              </a:r>
              <a:endParaRPr lang="en-US" sz="1000" dirty="0">
                <a:solidFill>
                  <a:schemeClr val="tx1"/>
                </a:solidFill>
                <a:ea typeface="+mn-lt"/>
                <a:cs typeface="+mn-lt"/>
              </a:endParaRPr>
            </a:p>
            <a:p>
              <a:r>
                <a:rPr lang="en-US" sz="1000" dirty="0">
                  <a:solidFill>
                    <a:schemeClr val="tx1"/>
                  </a:solidFill>
                  <a:ea typeface="+mn-lt"/>
                  <a:cs typeface="+mn-lt"/>
                </a:rPr>
                <a:t>1. Battery life</a:t>
              </a:r>
            </a:p>
            <a:p>
              <a:r>
                <a:rPr lang="en-US" sz="1000" dirty="0">
                  <a:solidFill>
                    <a:schemeClr val="tx1"/>
                  </a:solidFill>
                  <a:ea typeface="+mn-lt"/>
                  <a:cs typeface="+mn-lt"/>
                </a:rPr>
                <a:t>2. Device weight: causes head fatigue</a:t>
              </a:r>
            </a:p>
            <a:p>
              <a:r>
                <a:rPr lang="en-US" sz="1000" dirty="0">
                  <a:solidFill>
                    <a:schemeClr val="tx1"/>
                  </a:solidFill>
                  <a:ea typeface="+mn-lt"/>
                  <a:cs typeface="+mn-lt"/>
                </a:rPr>
                <a:t>3. Field-of-view</a:t>
              </a:r>
            </a:p>
            <a:p>
              <a:r>
                <a:rPr lang="en-US" sz="1000" dirty="0">
                  <a:solidFill>
                    <a:schemeClr val="tx1"/>
                  </a:solidFill>
                  <a:ea typeface="+mn-lt"/>
                  <a:cs typeface="+mn-lt"/>
                </a:rPr>
                <a:t>4-5. Camera + display resolution</a:t>
              </a:r>
            </a:p>
            <a:p>
              <a:r>
                <a:rPr lang="en-US" sz="1000" dirty="0">
                  <a:solidFill>
                    <a:schemeClr val="tx1"/>
                  </a:solidFill>
                  <a:ea typeface="+mn-lt"/>
                  <a:cs typeface="+mn-lt"/>
                </a:rPr>
                <a:t>6. Refresh rate</a:t>
              </a:r>
            </a:p>
            <a:p>
              <a:r>
                <a:rPr lang="en-US" sz="1000" dirty="0">
                  <a:solidFill>
                    <a:schemeClr val="tx1"/>
                  </a:solidFill>
                  <a:ea typeface="+mn-lt"/>
                  <a:cs typeface="+mn-lt"/>
                </a:rPr>
                <a:t>7-9. Storage + computation + remote rendering</a:t>
              </a:r>
            </a:p>
            <a:p>
              <a:r>
                <a:rPr lang="en-US" sz="1000" dirty="0">
                  <a:solidFill>
                    <a:schemeClr val="tx1"/>
                  </a:solidFill>
                  <a:ea typeface="+mn-lt"/>
                  <a:cs typeface="+mn-lt"/>
                </a:rPr>
                <a:t>10. Cross-device development</a:t>
              </a:r>
            </a:p>
            <a:p>
              <a:r>
                <a:rPr lang="en-US" sz="1000" dirty="0">
                  <a:solidFill>
                    <a:schemeClr val="tx1"/>
                  </a:solidFill>
                  <a:ea typeface="+mn-lt"/>
                  <a:cs typeface="+mn-lt"/>
                </a:rPr>
                <a:t>11. App download required: yes/ no</a:t>
              </a:r>
            </a:p>
            <a:p>
              <a:r>
                <a:rPr lang="en-US" sz="1000" dirty="0">
                  <a:solidFill>
                    <a:schemeClr val="tx1"/>
                  </a:solidFill>
                  <a:ea typeface="+mn-lt"/>
                  <a:cs typeface="+mn-lt"/>
                </a:rPr>
                <a:t>12. Cost: hardware + subscription</a:t>
              </a:r>
            </a:p>
          </p:txBody>
        </p:sp>
      </p:grpSp>
      <p:grpSp>
        <p:nvGrpSpPr>
          <p:cNvPr id="11" name="Group 10">
            <a:extLst>
              <a:ext uri="{FF2B5EF4-FFF2-40B4-BE49-F238E27FC236}">
                <a16:creationId xmlns:a16="http://schemas.microsoft.com/office/drawing/2014/main" id="{622E7655-5809-C259-EBDE-E01336DA60F1}"/>
              </a:ext>
            </a:extLst>
          </p:cNvPr>
          <p:cNvGrpSpPr/>
          <p:nvPr/>
        </p:nvGrpSpPr>
        <p:grpSpPr>
          <a:xfrm>
            <a:off x="5459278" y="1289501"/>
            <a:ext cx="1665185" cy="4785926"/>
            <a:chOff x="5459278" y="1289501"/>
            <a:chExt cx="1665185" cy="4785926"/>
          </a:xfrm>
        </p:grpSpPr>
        <p:sp>
          <p:nvSpPr>
            <p:cNvPr id="72" name="Rectangle 71">
              <a:extLst>
                <a:ext uri="{FF2B5EF4-FFF2-40B4-BE49-F238E27FC236}">
                  <a16:creationId xmlns:a16="http://schemas.microsoft.com/office/drawing/2014/main" id="{61194D80-B18A-B30F-117A-6C229C685B83}"/>
                </a:ext>
              </a:extLst>
            </p:cNvPr>
            <p:cNvSpPr/>
            <p:nvPr/>
          </p:nvSpPr>
          <p:spPr>
            <a:xfrm>
              <a:off x="5498040" y="1326551"/>
              <a:ext cx="1512001"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056924F-0E5B-557A-1A42-1EF41DEBE6A5}"/>
                </a:ext>
              </a:extLst>
            </p:cNvPr>
            <p:cNvSpPr txBox="1"/>
            <p:nvPr/>
          </p:nvSpPr>
          <p:spPr>
            <a:xfrm flipH="1">
              <a:off x="5459278" y="1289501"/>
              <a:ext cx="1665185" cy="4785926"/>
            </a:xfrm>
            <a:prstGeom prst="rect">
              <a:avLst/>
            </a:prstGeom>
            <a:noFill/>
          </p:spPr>
          <p:txBody>
            <a:bodyPr wrap="square" lIns="91440" tIns="45720" rIns="91440" bIns="45720" rtlCol="0" anchor="t">
              <a:spAutoFit/>
            </a:bodyPr>
            <a:lstStyle/>
            <a:p>
              <a:r>
                <a:rPr lang="en-US" sz="1000" b="1" dirty="0">
                  <a:ea typeface="+mn-lt"/>
                  <a:cs typeface="+mn-lt"/>
                </a:rPr>
                <a:t>Selection criteria:</a:t>
              </a:r>
              <a:endParaRPr lang="en-US" dirty="0">
                <a:ea typeface="+mn-lt"/>
                <a:cs typeface="+mn-lt"/>
              </a:endParaRPr>
            </a:p>
            <a:p>
              <a:r>
                <a:rPr lang="en-US" sz="1000" b="1" dirty="0">
                  <a:ea typeface="+mn-lt"/>
                  <a:cs typeface="+mn-lt"/>
                </a:rPr>
                <a:t>1. Tracking capability (CR16)</a:t>
              </a:r>
              <a:endParaRPr lang="en-US" dirty="0">
                <a:ea typeface="+mn-lt"/>
                <a:cs typeface="+mn-lt"/>
              </a:endParaRPr>
            </a:p>
            <a:p>
              <a:r>
                <a:rPr lang="en-US" sz="1000" dirty="0">
                  <a:ea typeface="+mn-lt"/>
                  <a:cs typeface="+mn-lt"/>
                </a:rPr>
                <a:t>1-2. Fiducial+image tracking</a:t>
              </a:r>
              <a:endParaRPr lang="en-US" dirty="0">
                <a:ea typeface="+mn-lt"/>
                <a:cs typeface="+mn-lt"/>
              </a:endParaRPr>
            </a:p>
            <a:p>
              <a:r>
                <a:rPr lang="en-US" sz="1000" dirty="0">
                  <a:ea typeface="+mn-lt"/>
                  <a:cs typeface="+mn-lt"/>
                </a:rPr>
                <a:t>3. Object tracking</a:t>
              </a:r>
              <a:endParaRPr lang="en-US" dirty="0">
                <a:ea typeface="+mn-lt"/>
                <a:cs typeface="+mn-lt"/>
              </a:endParaRPr>
            </a:p>
            <a:p>
              <a:r>
                <a:rPr lang="en-US" sz="1000" dirty="0">
                  <a:ea typeface="+mn-lt"/>
                  <a:cs typeface="+mn-lt"/>
                </a:rPr>
                <a:t>4. Face tracking</a:t>
              </a:r>
              <a:endParaRPr lang="en-US" dirty="0">
                <a:ea typeface="+mn-lt"/>
                <a:cs typeface="+mn-lt"/>
              </a:endParaRPr>
            </a:p>
            <a:p>
              <a:r>
                <a:rPr lang="en-US" sz="1000" dirty="0">
                  <a:ea typeface="+mn-lt"/>
                  <a:cs typeface="+mn-lt"/>
                </a:rPr>
                <a:t>5. Location tracking</a:t>
              </a:r>
              <a:endParaRPr lang="en-US" dirty="0">
                <a:ea typeface="+mn-lt"/>
                <a:cs typeface="+mn-lt"/>
              </a:endParaRPr>
            </a:p>
            <a:p>
              <a:r>
                <a:rPr lang="en-US" sz="1000" dirty="0">
                  <a:ea typeface="+mn-lt"/>
                  <a:cs typeface="+mn-lt"/>
                </a:rPr>
                <a:t>6. Surface tracking</a:t>
              </a:r>
              <a:endParaRPr lang="en-US" dirty="0">
                <a:ea typeface="+mn-lt"/>
                <a:cs typeface="+mn-lt"/>
              </a:endParaRPr>
            </a:p>
            <a:p>
              <a:r>
                <a:rPr lang="en-US" sz="1000" dirty="0">
                  <a:ea typeface="+mn-lt"/>
                  <a:cs typeface="+mn-lt"/>
                </a:rPr>
                <a:t>7. Spatial tracking</a:t>
              </a:r>
              <a:endParaRPr lang="en-US" dirty="0">
                <a:ea typeface="+mn-lt"/>
                <a:cs typeface="+mn-lt"/>
              </a:endParaRPr>
            </a:p>
            <a:p>
              <a:r>
                <a:rPr lang="en-US" sz="1000" dirty="0">
                  <a:ea typeface="+mn-lt"/>
                  <a:cs typeface="+mn-lt"/>
                </a:rPr>
                <a:t>8. Other tracking techniques</a:t>
              </a:r>
              <a:endParaRPr lang="en-US" dirty="0">
                <a:ea typeface="+mn-lt"/>
                <a:cs typeface="+mn-lt"/>
              </a:endParaRPr>
            </a:p>
            <a:p>
              <a:r>
                <a:rPr lang="en-US" sz="1000" dirty="0">
                  <a:ea typeface="+mn-lt"/>
                  <a:cs typeface="+mn-lt"/>
                </a:rPr>
                <a:t>9. Multi-marker tracking</a:t>
              </a:r>
              <a:endParaRPr lang="en-US" dirty="0">
                <a:ea typeface="+mn-lt"/>
                <a:cs typeface="+mn-lt"/>
              </a:endParaRPr>
            </a:p>
            <a:p>
              <a:r>
                <a:rPr lang="en-US" sz="1000" dirty="0">
                  <a:ea typeface="+mn-lt"/>
                  <a:cs typeface="+mn-lt"/>
                </a:rPr>
                <a:t>10. Multi-user AR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Calibri" panose="020F0502020204030204"/>
                  <a:ea typeface="+mn-lt"/>
                  <a:cs typeface="Calibri" panose="020F0502020204030204"/>
                </a:rPr>
                <a:t>11</a:t>
              </a:r>
              <a:r>
                <a:rPr kumimoji="0" lang="en-US" sz="10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Depth tracking</a:t>
              </a:r>
              <a:endParaRPr lang="en-US" dirty="0">
                <a:ea typeface="+mn-lt"/>
                <a:cs typeface="+mn-lt"/>
              </a:endParaRPr>
            </a:p>
            <a:p>
              <a:r>
                <a:rPr lang="en-US" sz="1000" dirty="0">
                  <a:ea typeface="+mn-lt"/>
                  <a:cs typeface="+mn-lt"/>
                </a:rPr>
                <a:t>12. Light effects</a:t>
              </a:r>
              <a:endParaRPr lang="en-US" dirty="0">
                <a:ea typeface="+mn-lt"/>
                <a:cs typeface="+mn-lt"/>
              </a:endParaRPr>
            </a:p>
            <a:p>
              <a:endParaRPr lang="en-US" sz="500" b="1" dirty="0">
                <a:ea typeface="+mn-lt"/>
                <a:cs typeface="+mn-lt"/>
              </a:endParaRPr>
            </a:p>
            <a:p>
              <a:r>
                <a:rPr lang="en-US" sz="1000" b="1" dirty="0">
                  <a:ea typeface="+mn-lt"/>
                  <a:cs typeface="+mn-lt"/>
                </a:rPr>
                <a:t>2. Rendering capability (CR17)</a:t>
              </a:r>
              <a:endParaRPr lang="en-US" dirty="0">
                <a:ea typeface="+mn-lt"/>
                <a:cs typeface="+mn-lt"/>
              </a:endParaRPr>
            </a:p>
            <a:p>
              <a:r>
                <a:rPr lang="en-US" sz="1000" dirty="0">
                  <a:ea typeface="+mn-lt"/>
                  <a:cs typeface="+mn-lt"/>
                </a:rPr>
                <a:t>1. Light estimation</a:t>
              </a:r>
              <a:endParaRPr lang="en-US" dirty="0">
                <a:ea typeface="+mn-lt"/>
                <a:cs typeface="+mn-lt"/>
              </a:endParaRPr>
            </a:p>
            <a:p>
              <a:r>
                <a:rPr lang="en-US" sz="1000" dirty="0">
                  <a:ea typeface="+mn-lt"/>
                  <a:cs typeface="+mn-lt"/>
                </a:rPr>
                <a:t>2. Occlusion</a:t>
              </a:r>
              <a:endParaRPr lang="en-US" dirty="0">
                <a:ea typeface="+mn-lt"/>
                <a:cs typeface="+mn-lt"/>
              </a:endParaRPr>
            </a:p>
            <a:p>
              <a:endParaRPr lang="en-US" sz="500" dirty="0">
                <a:ea typeface="+mn-lt"/>
                <a:cs typeface="+mn-lt"/>
              </a:endParaRPr>
            </a:p>
            <a:p>
              <a:r>
                <a:rPr lang="en-US" sz="1000" b="1" dirty="0">
                  <a:ea typeface="+mn-lt"/>
                  <a:cs typeface="+mn-lt"/>
                </a:rPr>
                <a:t>3. Ease of development (CR6)</a:t>
              </a:r>
              <a:endParaRPr lang="en-US" dirty="0">
                <a:ea typeface="+mn-lt"/>
                <a:cs typeface="+mn-lt"/>
              </a:endParaRPr>
            </a:p>
            <a:p>
              <a:r>
                <a:rPr lang="en-US" sz="1000" dirty="0">
                  <a:ea typeface="+mn-lt"/>
                  <a:cs typeface="+mn-lt"/>
                </a:rPr>
                <a:t>1. Integration with other AR dev. tools</a:t>
              </a:r>
              <a:endParaRPr lang="en-US" dirty="0">
                <a:ea typeface="+mn-lt"/>
                <a:cs typeface="+mn-lt"/>
              </a:endParaRPr>
            </a:p>
            <a:p>
              <a:r>
                <a:rPr lang="en-US" sz="1000" dirty="0">
                  <a:ea typeface="+mn-lt"/>
                  <a:cs typeface="+mn-lt"/>
                </a:rPr>
                <a:t>2. Simulation/ remote testing</a:t>
              </a:r>
              <a:endParaRPr lang="en-US" dirty="0">
                <a:ea typeface="+mn-lt"/>
                <a:cs typeface="+mn-lt"/>
              </a:endParaRPr>
            </a:p>
            <a:p>
              <a:r>
                <a:rPr lang="en-US" sz="1000" dirty="0">
                  <a:ea typeface="+mn-lt"/>
                  <a:cs typeface="+mn-lt"/>
                </a:rPr>
                <a:t>3. No-code/ low-code development</a:t>
              </a:r>
              <a:endParaRPr lang="en-US" dirty="0">
                <a:ea typeface="+mn-lt"/>
                <a:cs typeface="+mn-lt"/>
              </a:endParaRPr>
            </a:p>
            <a:p>
              <a:endParaRPr lang="en-US" sz="500" dirty="0">
                <a:ea typeface="+mn-lt"/>
                <a:cs typeface="+mn-lt"/>
              </a:endParaRPr>
            </a:p>
            <a:p>
              <a:r>
                <a:rPr lang="en-US" sz="1000" b="1" dirty="0">
                  <a:ea typeface="+mn-lt"/>
                  <a:cs typeface="+mn-lt"/>
                </a:rPr>
                <a:t>4. Licensing cost (CR7)</a:t>
              </a:r>
              <a:endParaRPr lang="en-US" dirty="0">
                <a:ea typeface="+mn-lt"/>
                <a:cs typeface="+mn-lt"/>
              </a:endParaRPr>
            </a:p>
            <a:p>
              <a:r>
                <a:rPr lang="en-US" sz="1000" dirty="0">
                  <a:ea typeface="+mn-lt"/>
                  <a:cs typeface="+mn-lt"/>
                </a:rPr>
                <a:t>1. Open-source: yes/ no</a:t>
              </a:r>
              <a:endParaRPr lang="en-US" dirty="0">
                <a:ea typeface="+mn-lt"/>
                <a:cs typeface="+mn-lt"/>
              </a:endParaRPr>
            </a:p>
            <a:p>
              <a:endParaRPr lang="en-US" sz="1000" b="1" dirty="0">
                <a:cs typeface="Calibri"/>
              </a:endParaRPr>
            </a:p>
          </p:txBody>
        </p:sp>
      </p:grpSp>
      <p:grpSp>
        <p:nvGrpSpPr>
          <p:cNvPr id="7" name="Group 6">
            <a:extLst>
              <a:ext uri="{FF2B5EF4-FFF2-40B4-BE49-F238E27FC236}">
                <a16:creationId xmlns:a16="http://schemas.microsoft.com/office/drawing/2014/main" id="{2312F5C7-739C-AFC8-1514-83E4CD2FCB24}"/>
              </a:ext>
            </a:extLst>
          </p:cNvPr>
          <p:cNvGrpSpPr/>
          <p:nvPr/>
        </p:nvGrpSpPr>
        <p:grpSpPr>
          <a:xfrm>
            <a:off x="6956422" y="796845"/>
            <a:ext cx="1296000" cy="468000"/>
            <a:chOff x="6956422" y="796845"/>
            <a:chExt cx="1296000" cy="468000"/>
          </a:xfrm>
        </p:grpSpPr>
        <p:sp>
          <p:nvSpPr>
            <p:cNvPr id="53" name="Arrow: Chevron 52">
              <a:extLst>
                <a:ext uri="{FF2B5EF4-FFF2-40B4-BE49-F238E27FC236}">
                  <a16:creationId xmlns:a16="http://schemas.microsoft.com/office/drawing/2014/main" id="{630A8DC9-96AA-0263-48B9-9E4EB340E33F}"/>
                </a:ext>
              </a:extLst>
            </p:cNvPr>
            <p:cNvSpPr/>
            <p:nvPr/>
          </p:nvSpPr>
          <p:spPr>
            <a:xfrm>
              <a:off x="6956422" y="796845"/>
              <a:ext cx="1296000" cy="468000"/>
            </a:xfrm>
            <a:prstGeom prst="chevron">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5" name="TextBox 54">
              <a:extLst>
                <a:ext uri="{FF2B5EF4-FFF2-40B4-BE49-F238E27FC236}">
                  <a16:creationId xmlns:a16="http://schemas.microsoft.com/office/drawing/2014/main" id="{48D9332F-8A0D-8E29-BD02-9698CAA61F09}"/>
                </a:ext>
              </a:extLst>
            </p:cNvPr>
            <p:cNvSpPr txBox="1"/>
            <p:nvPr/>
          </p:nvSpPr>
          <p:spPr>
            <a:xfrm>
              <a:off x="7093601" y="796845"/>
              <a:ext cx="1078648" cy="446276"/>
            </a:xfrm>
            <a:prstGeom prst="rect">
              <a:avLst/>
            </a:prstGeom>
            <a:noFill/>
          </p:spPr>
          <p:txBody>
            <a:bodyPr wrap="square" rtlCol="0">
              <a:spAutoFit/>
            </a:bodyPr>
            <a:lstStyle/>
            <a:p>
              <a:r>
                <a:rPr lang="en-US" sz="1150" b="1" dirty="0">
                  <a:solidFill>
                    <a:schemeClr val="tx1"/>
                  </a:solidFill>
                </a:rPr>
                <a:t>Refine process requirements</a:t>
              </a:r>
            </a:p>
          </p:txBody>
        </p:sp>
      </p:grpSp>
      <p:sp>
        <p:nvSpPr>
          <p:cNvPr id="19" name="Rectangle 18">
            <a:extLst>
              <a:ext uri="{FF2B5EF4-FFF2-40B4-BE49-F238E27FC236}">
                <a16:creationId xmlns:a16="http://schemas.microsoft.com/office/drawing/2014/main" id="{27872C6E-0C6C-8A99-2C47-30D1FEC34AAE}"/>
              </a:ext>
            </a:extLst>
          </p:cNvPr>
          <p:cNvSpPr/>
          <p:nvPr/>
        </p:nvSpPr>
        <p:spPr>
          <a:xfrm>
            <a:off x="10769573" y="755965"/>
            <a:ext cx="1152000" cy="51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FAA76A-1B88-4A91-C3E8-3C457B628D04}"/>
              </a:ext>
            </a:extLst>
          </p:cNvPr>
          <p:cNvSpPr/>
          <p:nvPr/>
        </p:nvSpPr>
        <p:spPr>
          <a:xfrm>
            <a:off x="10769328" y="497045"/>
            <a:ext cx="1152000" cy="261063"/>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t>VALIDATE</a:t>
            </a:r>
          </a:p>
        </p:txBody>
      </p:sp>
      <p:grpSp>
        <p:nvGrpSpPr>
          <p:cNvPr id="17" name="Group 16">
            <a:extLst>
              <a:ext uri="{FF2B5EF4-FFF2-40B4-BE49-F238E27FC236}">
                <a16:creationId xmlns:a16="http://schemas.microsoft.com/office/drawing/2014/main" id="{098DBC23-A8EB-A2B6-28D6-8E38B09883E0}"/>
              </a:ext>
            </a:extLst>
          </p:cNvPr>
          <p:cNvGrpSpPr/>
          <p:nvPr/>
        </p:nvGrpSpPr>
        <p:grpSpPr>
          <a:xfrm>
            <a:off x="10780348" y="1287224"/>
            <a:ext cx="1116000" cy="4575326"/>
            <a:chOff x="10780348" y="1287224"/>
            <a:chExt cx="1116000" cy="4575326"/>
          </a:xfrm>
        </p:grpSpPr>
        <p:sp>
          <p:nvSpPr>
            <p:cNvPr id="31" name="Rectangle 30">
              <a:extLst>
                <a:ext uri="{FF2B5EF4-FFF2-40B4-BE49-F238E27FC236}">
                  <a16:creationId xmlns:a16="http://schemas.microsoft.com/office/drawing/2014/main" id="{37CB3F92-F51A-E4E5-5E5D-998554E3066C}"/>
                </a:ext>
              </a:extLst>
            </p:cNvPr>
            <p:cNvSpPr/>
            <p:nvPr/>
          </p:nvSpPr>
          <p:spPr>
            <a:xfrm>
              <a:off x="10807613" y="1326550"/>
              <a:ext cx="1080000" cy="4536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BD74EAE-7E2A-4A74-CFCB-FE968D0F1D3C}"/>
                </a:ext>
              </a:extLst>
            </p:cNvPr>
            <p:cNvSpPr txBox="1"/>
            <p:nvPr/>
          </p:nvSpPr>
          <p:spPr>
            <a:xfrm flipH="1">
              <a:off x="10780348" y="1287224"/>
              <a:ext cx="1116000" cy="2031325"/>
            </a:xfrm>
            <a:prstGeom prst="rect">
              <a:avLst/>
            </a:prstGeom>
            <a:noFill/>
          </p:spPr>
          <p:txBody>
            <a:bodyPr wrap="square" lIns="91440" tIns="45720" rIns="91440" bIns="45720" rtlCol="0" anchor="t">
              <a:spAutoFit/>
            </a:bodyPr>
            <a:lstStyle/>
            <a:p>
              <a:r>
                <a:rPr lang="en-US" sz="1000" b="1" dirty="0"/>
                <a:t>Sub-activities:</a:t>
              </a:r>
            </a:p>
            <a:p>
              <a:r>
                <a:rPr lang="en-US" sz="1000" b="1" dirty="0"/>
                <a:t>1. Collect user feedback (CR15)</a:t>
              </a:r>
              <a:endParaRPr lang="en-US" sz="1000" b="1" dirty="0">
                <a:cs typeface="Calibri"/>
              </a:endParaRPr>
            </a:p>
            <a:p>
              <a:endParaRPr lang="en-US" sz="1000" b="1" dirty="0"/>
            </a:p>
            <a:p>
              <a:r>
                <a:rPr lang="en-US" sz="1000" b="1" dirty="0"/>
                <a:t>2. Validate value drivers + measure KPIs (CR4)</a:t>
              </a:r>
              <a:endParaRPr lang="en-US" sz="1000" b="1" dirty="0">
                <a:cs typeface="Calibri"/>
              </a:endParaRPr>
            </a:p>
            <a:p>
              <a:endParaRPr lang="en-US" sz="300" b="1" dirty="0"/>
            </a:p>
            <a:p>
              <a:endParaRPr lang="en-US" sz="300" b="1" dirty="0">
                <a:cs typeface="Calibri"/>
              </a:endParaRPr>
            </a:p>
            <a:p>
              <a:r>
                <a:rPr lang="en-US" sz="1000" b="1" dirty="0"/>
                <a:t>3. Create training materials (CR11)</a:t>
              </a:r>
              <a:endParaRPr lang="en-US" sz="1000" b="1" dirty="0">
                <a:cs typeface="Calibri"/>
              </a:endParaRPr>
            </a:p>
            <a:p>
              <a:endParaRPr lang="en-US" sz="1000" b="1" dirty="0"/>
            </a:p>
            <a:p>
              <a:endParaRPr lang="en-US" sz="1000" b="1" dirty="0"/>
            </a:p>
          </p:txBody>
        </p:sp>
      </p:grpSp>
      <p:grpSp>
        <p:nvGrpSpPr>
          <p:cNvPr id="9" name="Group 8">
            <a:extLst>
              <a:ext uri="{FF2B5EF4-FFF2-40B4-BE49-F238E27FC236}">
                <a16:creationId xmlns:a16="http://schemas.microsoft.com/office/drawing/2014/main" id="{F0FCAA01-BDA3-9595-759C-32BFCF78205F}"/>
              </a:ext>
            </a:extLst>
          </p:cNvPr>
          <p:cNvGrpSpPr/>
          <p:nvPr/>
        </p:nvGrpSpPr>
        <p:grpSpPr>
          <a:xfrm>
            <a:off x="10818186" y="796940"/>
            <a:ext cx="1142647" cy="491413"/>
            <a:chOff x="10818186" y="796940"/>
            <a:chExt cx="1142647" cy="491413"/>
          </a:xfrm>
        </p:grpSpPr>
        <p:sp>
          <p:nvSpPr>
            <p:cNvPr id="26" name="Arrow: Pentagon 25">
              <a:extLst>
                <a:ext uri="{FF2B5EF4-FFF2-40B4-BE49-F238E27FC236}">
                  <a16:creationId xmlns:a16="http://schemas.microsoft.com/office/drawing/2014/main" id="{70CDAA1A-34DC-BBD3-5E1F-5487ED63168F}"/>
                </a:ext>
              </a:extLst>
            </p:cNvPr>
            <p:cNvSpPr/>
            <p:nvPr/>
          </p:nvSpPr>
          <p:spPr>
            <a:xfrm>
              <a:off x="10818186" y="796940"/>
              <a:ext cx="1116000" cy="468000"/>
            </a:xfrm>
            <a:prstGeom prst="homePlate">
              <a:avLst/>
            </a:prstGeom>
            <a:solidFill>
              <a:srgbClr val="CF7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57" name="TextBox 56">
              <a:extLst>
                <a:ext uri="{FF2B5EF4-FFF2-40B4-BE49-F238E27FC236}">
                  <a16:creationId xmlns:a16="http://schemas.microsoft.com/office/drawing/2014/main" id="{5A713F50-1790-14A2-283E-478929CEE6C2}"/>
                </a:ext>
              </a:extLst>
            </p:cNvPr>
            <p:cNvSpPr txBox="1"/>
            <p:nvPr/>
          </p:nvSpPr>
          <p:spPr>
            <a:xfrm>
              <a:off x="10844833" y="826688"/>
              <a:ext cx="1116000" cy="461665"/>
            </a:xfrm>
            <a:prstGeom prst="rect">
              <a:avLst/>
            </a:prstGeom>
            <a:noFill/>
          </p:spPr>
          <p:txBody>
            <a:bodyPr wrap="square" rtlCol="0">
              <a:spAutoFit/>
            </a:bodyPr>
            <a:lstStyle/>
            <a:p>
              <a:r>
                <a:rPr lang="en-US" sz="1200" b="1" dirty="0">
                  <a:solidFill>
                    <a:schemeClr val="tx1"/>
                  </a:solidFill>
                </a:rPr>
                <a:t>Test AR app with users</a:t>
              </a:r>
            </a:p>
          </p:txBody>
        </p:sp>
      </p:grpSp>
      <p:grpSp>
        <p:nvGrpSpPr>
          <p:cNvPr id="12" name="Group 11">
            <a:extLst>
              <a:ext uri="{FF2B5EF4-FFF2-40B4-BE49-F238E27FC236}">
                <a16:creationId xmlns:a16="http://schemas.microsoft.com/office/drawing/2014/main" id="{65DC052A-6739-813E-8A3B-A0AABD99F03B}"/>
              </a:ext>
            </a:extLst>
          </p:cNvPr>
          <p:cNvGrpSpPr/>
          <p:nvPr/>
        </p:nvGrpSpPr>
        <p:grpSpPr>
          <a:xfrm>
            <a:off x="7042887" y="1286759"/>
            <a:ext cx="1170923" cy="4575792"/>
            <a:chOff x="7042887" y="1286759"/>
            <a:chExt cx="1170923" cy="4575792"/>
          </a:xfrm>
        </p:grpSpPr>
        <p:sp>
          <p:nvSpPr>
            <p:cNvPr id="44" name="Rectangle 43">
              <a:extLst>
                <a:ext uri="{FF2B5EF4-FFF2-40B4-BE49-F238E27FC236}">
                  <a16:creationId xmlns:a16="http://schemas.microsoft.com/office/drawing/2014/main" id="{400E891D-9782-28BD-D902-C8FEED7EDE49}"/>
                </a:ext>
              </a:extLst>
            </p:cNvPr>
            <p:cNvSpPr/>
            <p:nvPr/>
          </p:nvSpPr>
          <p:spPr>
            <a:xfrm>
              <a:off x="7051036" y="1326551"/>
              <a:ext cx="1152000" cy="4536000"/>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B880DE-72F5-AC65-94BE-689F75DA1007}"/>
                </a:ext>
              </a:extLst>
            </p:cNvPr>
            <p:cNvSpPr txBox="1"/>
            <p:nvPr/>
          </p:nvSpPr>
          <p:spPr>
            <a:xfrm flipH="1">
              <a:off x="7042887" y="1286759"/>
              <a:ext cx="1170923" cy="2400657"/>
            </a:xfrm>
            <a:prstGeom prst="rect">
              <a:avLst/>
            </a:prstGeom>
            <a:noFill/>
          </p:spPr>
          <p:txBody>
            <a:bodyPr wrap="square" lIns="91440" tIns="45720" rIns="91440" bIns="45720" rtlCol="0" anchor="t">
              <a:spAutoFit/>
            </a:bodyPr>
            <a:lstStyle/>
            <a:p>
              <a:r>
                <a:rPr lang="en-US" sz="1000" b="1" dirty="0"/>
                <a:t>Sub-a</a:t>
              </a:r>
              <a:r>
                <a:rPr lang="en-US" sz="1000" b="1" dirty="0">
                  <a:ea typeface="+mn-lt"/>
                  <a:cs typeface="+mn-lt"/>
                </a:rPr>
                <a:t>ctivities:</a:t>
              </a:r>
            </a:p>
            <a:p>
              <a:r>
                <a:rPr lang="en-US" sz="1000" b="1" dirty="0">
                  <a:ea typeface="+mn-lt"/>
                  <a:cs typeface="+mn-lt"/>
                </a:rPr>
                <a:t>1. Refine process requirements collected from Discovery phase</a:t>
              </a:r>
            </a:p>
            <a:p>
              <a:r>
                <a:rPr lang="en-US" sz="1000" dirty="0">
                  <a:cs typeface="Calibri"/>
                </a:rPr>
                <a:t>&gt; Functional requirements are captured as user stories</a:t>
              </a:r>
            </a:p>
            <a:p>
              <a:r>
                <a:rPr lang="en-US" sz="1000" dirty="0">
                  <a:cs typeface="Calibri"/>
                </a:rPr>
                <a:t>&gt; Non-functional requirements are used as part of acceptance criteria for relevant user stories</a:t>
              </a:r>
            </a:p>
          </p:txBody>
        </p:sp>
      </p:grpSp>
      <p:grpSp>
        <p:nvGrpSpPr>
          <p:cNvPr id="32" name="Group 31">
            <a:extLst>
              <a:ext uri="{FF2B5EF4-FFF2-40B4-BE49-F238E27FC236}">
                <a16:creationId xmlns:a16="http://schemas.microsoft.com/office/drawing/2014/main" id="{32967FA5-5A6B-C2F0-A9C6-FDBDED5E20DA}"/>
              </a:ext>
            </a:extLst>
          </p:cNvPr>
          <p:cNvGrpSpPr/>
          <p:nvPr/>
        </p:nvGrpSpPr>
        <p:grpSpPr>
          <a:xfrm>
            <a:off x="1592782" y="1275049"/>
            <a:ext cx="1956098" cy="4708981"/>
            <a:chOff x="1592782" y="1275049"/>
            <a:chExt cx="1956098" cy="4708981"/>
          </a:xfrm>
        </p:grpSpPr>
        <p:sp>
          <p:nvSpPr>
            <p:cNvPr id="63" name="Rectangle 62">
              <a:extLst>
                <a:ext uri="{FF2B5EF4-FFF2-40B4-BE49-F238E27FC236}">
                  <a16:creationId xmlns:a16="http://schemas.microsoft.com/office/drawing/2014/main" id="{314A3CCD-FE35-10B4-D004-18A72184FACD}"/>
                </a:ext>
              </a:extLst>
            </p:cNvPr>
            <p:cNvSpPr/>
            <p:nvPr/>
          </p:nvSpPr>
          <p:spPr>
            <a:xfrm>
              <a:off x="1627381" y="1326551"/>
              <a:ext cx="1764000" cy="457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50" dirty="0"/>
            </a:p>
          </p:txBody>
        </p:sp>
        <p:sp>
          <p:nvSpPr>
            <p:cNvPr id="24" name="TextBox 23">
              <a:extLst>
                <a:ext uri="{FF2B5EF4-FFF2-40B4-BE49-F238E27FC236}">
                  <a16:creationId xmlns:a16="http://schemas.microsoft.com/office/drawing/2014/main" id="{B0FADEBF-98E1-FC01-8397-C506BFBF07EB}"/>
                </a:ext>
              </a:extLst>
            </p:cNvPr>
            <p:cNvSpPr txBox="1"/>
            <p:nvPr/>
          </p:nvSpPr>
          <p:spPr>
            <a:xfrm flipH="1">
              <a:off x="1592782" y="1275049"/>
              <a:ext cx="1956098" cy="470898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Characteristics which make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process ideal for 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1. Content enriching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intuitive ways to aggregate, publish, and interact with content as anchored to physical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2. Work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Benefits from step-by-step guidance in 3D.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3</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Hard-to-simulate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Users need to interact with 3D environments which are hard to simulate in real life e.g., patient anatomy for surgical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panose="020F0502020204030204"/>
                </a:rPr>
                <a:t>4</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Hands-free access to contents</a:t>
              </a:r>
              <a:r>
                <a:rPr kumimoji="0" lang="en-US" sz="10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(PC6)</a:t>
              </a:r>
            </a:p>
            <a:p>
              <a:pPr lvl="0">
                <a:defRPr/>
              </a:pPr>
              <a:r>
                <a:rPr lang="en-US" sz="1000" dirty="0">
                  <a:solidFill>
                    <a:prstClr val="black"/>
                  </a:solidFill>
                </a:rPr>
                <a:t>Users need to access contents hands-free while performing a task e.g., surgeons viewing patient data during surgery.</a:t>
              </a:r>
            </a:p>
            <a:p>
              <a:pPr lvl="0">
                <a:defRPr/>
              </a:pPr>
              <a:endParaRPr lang="en-US" sz="400" dirty="0">
                <a:solidFill>
                  <a:prstClr val="black"/>
                </a:solidFill>
                <a:latin typeface="Calibri" panose="020F0502020204030204"/>
              </a:endParaRPr>
            </a:p>
            <a:p>
              <a:pPr lvl="0">
                <a:defRPr/>
              </a:pPr>
              <a:r>
                <a:rPr lang="en-US" sz="1000" b="1" dirty="0">
                  <a:solidFill>
                    <a:prstClr val="black"/>
                  </a:solidFill>
                </a:rPr>
                <a:t>5. Navigation</a:t>
              </a:r>
            </a:p>
            <a:p>
              <a:pPr lvl="0">
                <a:defRPr/>
              </a:pPr>
              <a:r>
                <a:rPr lang="en-US" sz="1000" dirty="0">
                  <a:solidFill>
                    <a:prstClr val="black"/>
                  </a:solidFill>
                </a:rPr>
                <a:t>Users need to be guided to find a location/ object.</a:t>
              </a:r>
            </a:p>
            <a:p>
              <a:pPr lvl="0">
                <a:defRPr/>
              </a:pPr>
              <a:endParaRPr lang="en-US" sz="400" b="1" u="sng" dirty="0">
                <a:solidFill>
                  <a:prstClr val="black"/>
                </a:solidFill>
              </a:endParaRPr>
            </a:p>
            <a:p>
              <a:pPr lvl="0">
                <a:defRPr/>
              </a:pPr>
              <a:r>
                <a:rPr lang="en-US" sz="1000" b="1" dirty="0">
                  <a:solidFill>
                    <a:prstClr val="black"/>
                  </a:solidFill>
                </a:rPr>
                <a:t>6. Collaboration</a:t>
              </a:r>
            </a:p>
            <a:p>
              <a:pPr lvl="0">
                <a:defRPr/>
              </a:pPr>
              <a:r>
                <a:rPr lang="en-US" sz="1000" dirty="0">
                  <a:solidFill>
                    <a:prstClr val="black"/>
                  </a:solidFill>
                </a:rPr>
                <a:t>Users across geographies work together with 3D contents.</a:t>
              </a:r>
              <a:endParaRPr lang="en-US" sz="1000" dirty="0"/>
            </a:p>
          </p:txBody>
        </p:sp>
      </p:grpSp>
      <p:sp>
        <p:nvSpPr>
          <p:cNvPr id="30" name="Rectangle 29">
            <a:extLst>
              <a:ext uri="{FF2B5EF4-FFF2-40B4-BE49-F238E27FC236}">
                <a16:creationId xmlns:a16="http://schemas.microsoft.com/office/drawing/2014/main" id="{9A5ACE57-4886-0B6F-BF10-72205446E73F}"/>
              </a:ext>
            </a:extLst>
          </p:cNvPr>
          <p:cNvSpPr/>
          <p:nvPr/>
        </p:nvSpPr>
        <p:spPr>
          <a:xfrm rot="16200000">
            <a:off x="-117915" y="927613"/>
            <a:ext cx="540000" cy="184347"/>
          </a:xfrm>
          <a:prstGeom prst="rect">
            <a:avLst/>
          </a:prstGeom>
          <a:solidFill>
            <a:srgbClr val="CF79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ACTIVITY</a:t>
            </a:r>
          </a:p>
        </p:txBody>
      </p:sp>
      <p:grpSp>
        <p:nvGrpSpPr>
          <p:cNvPr id="34" name="Group 33">
            <a:extLst>
              <a:ext uri="{FF2B5EF4-FFF2-40B4-BE49-F238E27FC236}">
                <a16:creationId xmlns:a16="http://schemas.microsoft.com/office/drawing/2014/main" id="{E7BA7928-B44F-7A97-E7F8-F5C04D9F89C6}"/>
              </a:ext>
            </a:extLst>
          </p:cNvPr>
          <p:cNvGrpSpPr/>
          <p:nvPr/>
        </p:nvGrpSpPr>
        <p:grpSpPr>
          <a:xfrm>
            <a:off x="9056951" y="22893"/>
            <a:ext cx="545213" cy="353852"/>
            <a:chOff x="317194" y="557627"/>
            <a:chExt cx="545213" cy="353852"/>
          </a:xfrm>
        </p:grpSpPr>
        <p:sp>
          <p:nvSpPr>
            <p:cNvPr id="27" name="Oval 26">
              <a:extLst>
                <a:ext uri="{FF2B5EF4-FFF2-40B4-BE49-F238E27FC236}">
                  <a16:creationId xmlns:a16="http://schemas.microsoft.com/office/drawing/2014/main" id="{702CCAD0-4F67-5724-2C72-9BC31DD12F1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33" name="TextBox 32">
              <a:extLst>
                <a:ext uri="{FF2B5EF4-FFF2-40B4-BE49-F238E27FC236}">
                  <a16:creationId xmlns:a16="http://schemas.microsoft.com/office/drawing/2014/main" id="{36A1D5B4-8D57-D01B-4BCE-18894586DFD3}"/>
                </a:ext>
              </a:extLst>
            </p:cNvPr>
            <p:cNvSpPr txBox="1"/>
            <p:nvPr/>
          </p:nvSpPr>
          <p:spPr>
            <a:xfrm>
              <a:off x="317194" y="563300"/>
              <a:ext cx="545213" cy="338554"/>
            </a:xfrm>
            <a:prstGeom prst="rect">
              <a:avLst/>
            </a:prstGeom>
            <a:noFill/>
          </p:spPr>
          <p:txBody>
            <a:bodyPr wrap="square" rtlCol="0">
              <a:spAutoFit/>
            </a:bodyPr>
            <a:lstStyle/>
            <a:p>
              <a:r>
                <a:rPr lang="en-GB" sz="1600" b="1" dirty="0"/>
                <a:t>4,3</a:t>
              </a:r>
              <a:endParaRPr lang="en-US" sz="1600" b="1" dirty="0"/>
            </a:p>
          </p:txBody>
        </p:sp>
      </p:grpSp>
      <p:grpSp>
        <p:nvGrpSpPr>
          <p:cNvPr id="61" name="Group 60">
            <a:extLst>
              <a:ext uri="{FF2B5EF4-FFF2-40B4-BE49-F238E27FC236}">
                <a16:creationId xmlns:a16="http://schemas.microsoft.com/office/drawing/2014/main" id="{7BEE21C1-D32F-83E1-4513-958BE7B69169}"/>
              </a:ext>
            </a:extLst>
          </p:cNvPr>
          <p:cNvGrpSpPr/>
          <p:nvPr/>
        </p:nvGrpSpPr>
        <p:grpSpPr>
          <a:xfrm>
            <a:off x="2319514" y="514651"/>
            <a:ext cx="545213" cy="353852"/>
            <a:chOff x="317194" y="557627"/>
            <a:chExt cx="545213" cy="353852"/>
          </a:xfrm>
        </p:grpSpPr>
        <p:sp>
          <p:nvSpPr>
            <p:cNvPr id="62" name="Oval 61">
              <a:extLst>
                <a:ext uri="{FF2B5EF4-FFF2-40B4-BE49-F238E27FC236}">
                  <a16:creationId xmlns:a16="http://schemas.microsoft.com/office/drawing/2014/main" id="{FEBD94EA-6E51-B9E0-CEFA-A17E5C3BED8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4" name="TextBox 63">
              <a:extLst>
                <a:ext uri="{FF2B5EF4-FFF2-40B4-BE49-F238E27FC236}">
                  <a16:creationId xmlns:a16="http://schemas.microsoft.com/office/drawing/2014/main" id="{B9900DAC-CD54-D5DE-7CF8-E2F8FE312E35}"/>
                </a:ext>
              </a:extLst>
            </p:cNvPr>
            <p:cNvSpPr txBox="1"/>
            <p:nvPr/>
          </p:nvSpPr>
          <p:spPr>
            <a:xfrm>
              <a:off x="317194" y="563300"/>
              <a:ext cx="545213" cy="338554"/>
            </a:xfrm>
            <a:prstGeom prst="rect">
              <a:avLst/>
            </a:prstGeom>
            <a:noFill/>
          </p:spPr>
          <p:txBody>
            <a:bodyPr wrap="square" rtlCol="0">
              <a:spAutoFit/>
            </a:bodyPr>
            <a:lstStyle/>
            <a:p>
              <a:r>
                <a:rPr lang="en-GB" sz="1600" b="1" dirty="0"/>
                <a:t>3,7</a:t>
              </a:r>
              <a:endParaRPr lang="en-US" sz="1600" b="1" dirty="0"/>
            </a:p>
          </p:txBody>
        </p:sp>
      </p:grpSp>
      <p:grpSp>
        <p:nvGrpSpPr>
          <p:cNvPr id="65" name="Group 64">
            <a:extLst>
              <a:ext uri="{FF2B5EF4-FFF2-40B4-BE49-F238E27FC236}">
                <a16:creationId xmlns:a16="http://schemas.microsoft.com/office/drawing/2014/main" id="{D86327DE-37AE-F029-388D-77E5B0D33C14}"/>
              </a:ext>
            </a:extLst>
          </p:cNvPr>
          <p:cNvGrpSpPr/>
          <p:nvPr/>
        </p:nvGrpSpPr>
        <p:grpSpPr>
          <a:xfrm>
            <a:off x="4250347" y="514651"/>
            <a:ext cx="545213" cy="353852"/>
            <a:chOff x="317194" y="557627"/>
            <a:chExt cx="545213" cy="353852"/>
          </a:xfrm>
        </p:grpSpPr>
        <p:sp>
          <p:nvSpPr>
            <p:cNvPr id="66" name="Oval 65">
              <a:extLst>
                <a:ext uri="{FF2B5EF4-FFF2-40B4-BE49-F238E27FC236}">
                  <a16:creationId xmlns:a16="http://schemas.microsoft.com/office/drawing/2014/main" id="{0DA1292F-B4C8-EFEF-A5C0-D06BFC4D80CF}"/>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8" name="TextBox 67">
              <a:extLst>
                <a:ext uri="{FF2B5EF4-FFF2-40B4-BE49-F238E27FC236}">
                  <a16:creationId xmlns:a16="http://schemas.microsoft.com/office/drawing/2014/main" id="{554E16B6-C4AC-8130-AE7C-D4F53E9D39E1}"/>
                </a:ext>
              </a:extLst>
            </p:cNvPr>
            <p:cNvSpPr txBox="1"/>
            <p:nvPr/>
          </p:nvSpPr>
          <p:spPr>
            <a:xfrm>
              <a:off x="317194" y="563300"/>
              <a:ext cx="545213" cy="338554"/>
            </a:xfrm>
            <a:prstGeom prst="rect">
              <a:avLst/>
            </a:prstGeom>
            <a:noFill/>
          </p:spPr>
          <p:txBody>
            <a:bodyPr wrap="square" rtlCol="0">
              <a:spAutoFit/>
            </a:bodyPr>
            <a:lstStyle/>
            <a:p>
              <a:r>
                <a:rPr lang="en-GB" sz="1600" b="1" dirty="0"/>
                <a:t>  5</a:t>
              </a:r>
              <a:endParaRPr lang="en-US" sz="1600" b="1" dirty="0"/>
            </a:p>
          </p:txBody>
        </p:sp>
      </p:grpSp>
      <p:grpSp>
        <p:nvGrpSpPr>
          <p:cNvPr id="69" name="Group 68">
            <a:extLst>
              <a:ext uri="{FF2B5EF4-FFF2-40B4-BE49-F238E27FC236}">
                <a16:creationId xmlns:a16="http://schemas.microsoft.com/office/drawing/2014/main" id="{E8E56CEB-E6E2-2DC7-5639-E78B44DF04E4}"/>
              </a:ext>
            </a:extLst>
          </p:cNvPr>
          <p:cNvGrpSpPr/>
          <p:nvPr/>
        </p:nvGrpSpPr>
        <p:grpSpPr>
          <a:xfrm>
            <a:off x="6209264" y="514651"/>
            <a:ext cx="545213" cy="353852"/>
            <a:chOff x="317194" y="557627"/>
            <a:chExt cx="545213" cy="353852"/>
          </a:xfrm>
        </p:grpSpPr>
        <p:sp>
          <p:nvSpPr>
            <p:cNvPr id="73" name="Oval 72">
              <a:extLst>
                <a:ext uri="{FF2B5EF4-FFF2-40B4-BE49-F238E27FC236}">
                  <a16:creationId xmlns:a16="http://schemas.microsoft.com/office/drawing/2014/main" id="{8CA65B73-AAE2-8FB9-B177-32983FBDC996}"/>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4" name="TextBox 73">
              <a:extLst>
                <a:ext uri="{FF2B5EF4-FFF2-40B4-BE49-F238E27FC236}">
                  <a16:creationId xmlns:a16="http://schemas.microsoft.com/office/drawing/2014/main" id="{D30E89D3-7263-9F55-575A-7D4532C87062}"/>
                </a:ext>
              </a:extLst>
            </p:cNvPr>
            <p:cNvSpPr txBox="1"/>
            <p:nvPr/>
          </p:nvSpPr>
          <p:spPr>
            <a:xfrm>
              <a:off x="317194" y="563300"/>
              <a:ext cx="545213" cy="338554"/>
            </a:xfrm>
            <a:prstGeom prst="rect">
              <a:avLst/>
            </a:prstGeom>
            <a:noFill/>
          </p:spPr>
          <p:txBody>
            <a:bodyPr wrap="square" rtlCol="0">
              <a:spAutoFit/>
            </a:bodyPr>
            <a:lstStyle/>
            <a:p>
              <a:r>
                <a:rPr lang="en-GB" sz="1600" b="1" dirty="0"/>
                <a:t>  4</a:t>
              </a:r>
              <a:endParaRPr lang="en-US" sz="1600" b="1" dirty="0"/>
            </a:p>
          </p:txBody>
        </p:sp>
      </p:grpSp>
      <p:grpSp>
        <p:nvGrpSpPr>
          <p:cNvPr id="86" name="Group 85">
            <a:extLst>
              <a:ext uri="{FF2B5EF4-FFF2-40B4-BE49-F238E27FC236}">
                <a16:creationId xmlns:a16="http://schemas.microsoft.com/office/drawing/2014/main" id="{FD076AF5-3850-2047-8FF4-BF9E234BFCDE}"/>
              </a:ext>
            </a:extLst>
          </p:cNvPr>
          <p:cNvGrpSpPr/>
          <p:nvPr/>
        </p:nvGrpSpPr>
        <p:grpSpPr>
          <a:xfrm>
            <a:off x="11747237" y="514651"/>
            <a:ext cx="545213" cy="353852"/>
            <a:chOff x="317194" y="557627"/>
            <a:chExt cx="545213" cy="353852"/>
          </a:xfrm>
        </p:grpSpPr>
        <p:sp>
          <p:nvSpPr>
            <p:cNvPr id="89" name="Oval 88">
              <a:extLst>
                <a:ext uri="{FF2B5EF4-FFF2-40B4-BE49-F238E27FC236}">
                  <a16:creationId xmlns:a16="http://schemas.microsoft.com/office/drawing/2014/main" id="{2AE428B3-80EA-DDE7-26E2-B19023905B6D}"/>
                </a:ext>
              </a:extLst>
            </p:cNvPr>
            <p:cNvSpPr/>
            <p:nvPr/>
          </p:nvSpPr>
          <p:spPr>
            <a:xfrm>
              <a:off x="343269" y="557627"/>
              <a:ext cx="393700" cy="353852"/>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90" name="TextBox 89">
              <a:extLst>
                <a:ext uri="{FF2B5EF4-FFF2-40B4-BE49-F238E27FC236}">
                  <a16:creationId xmlns:a16="http://schemas.microsoft.com/office/drawing/2014/main" id="{CCF7BBCA-F1DD-90B7-F523-C1038333D75C}"/>
                </a:ext>
              </a:extLst>
            </p:cNvPr>
            <p:cNvSpPr txBox="1"/>
            <p:nvPr/>
          </p:nvSpPr>
          <p:spPr>
            <a:xfrm>
              <a:off x="317194" y="563300"/>
              <a:ext cx="545213" cy="338554"/>
            </a:xfrm>
            <a:prstGeom prst="rect">
              <a:avLst/>
            </a:prstGeom>
            <a:noFill/>
          </p:spPr>
          <p:txBody>
            <a:bodyPr wrap="square" rtlCol="0">
              <a:spAutoFit/>
            </a:bodyPr>
            <a:lstStyle/>
            <a:p>
              <a:r>
                <a:rPr lang="en-GB" sz="1600" b="1" dirty="0"/>
                <a:t>2,7</a:t>
              </a:r>
              <a:endParaRPr lang="en-US" sz="1600" b="1" dirty="0"/>
            </a:p>
          </p:txBody>
        </p:sp>
      </p:grpSp>
    </p:spTree>
    <p:extLst>
      <p:ext uri="{BB962C8B-B14F-4D97-AF65-F5344CB8AC3E}">
        <p14:creationId xmlns:p14="http://schemas.microsoft.com/office/powerpoint/2010/main" val="424954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8" grpId="0" animBg="1"/>
      <p:bldP spid="35" grpId="0" animBg="1"/>
      <p:bldP spid="45" grpId="0"/>
      <p:bldP spid="46" grpId="0"/>
      <p:bldP spid="49" grpId="0"/>
      <p:bldP spid="50" grpId="0"/>
      <p:bldP spid="52" grpId="0"/>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6"/>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7"/>
            <a:srcRect/>
            <a:stretch>
              <a:fillRect/>
            </a:stretch>
          </p:blipFill>
          <p:spPr>
            <a:xfrm>
              <a:off x="9639870" y="6543263"/>
              <a:ext cx="1674124" cy="223786"/>
            </a:xfrm>
            <a:prstGeom prst="rect">
              <a:avLst/>
            </a:prstGeom>
            <a:ln/>
          </p:spPr>
        </p:pic>
      </p:grpSp>
      <p:pic>
        <p:nvPicPr>
          <p:cNvPr id="26" name="Picture 25" descr="A picture containing text, indoor&#10;&#10;Description automatically generated">
            <a:extLst>
              <a:ext uri="{FF2B5EF4-FFF2-40B4-BE49-F238E27FC236}">
                <a16:creationId xmlns:a16="http://schemas.microsoft.com/office/drawing/2014/main" id="{49496877-A34A-2E05-F6B5-37698BFAD4B6}"/>
              </a:ext>
            </a:extLst>
          </p:cNvPr>
          <p:cNvPicPr>
            <a:picLocks noChangeAspect="1"/>
          </p:cNvPicPr>
          <p:nvPr/>
        </p:nvPicPr>
        <p:blipFill>
          <a:blip r:embed="rId8"/>
          <a:stretch>
            <a:fillRect/>
          </a:stretch>
        </p:blipFill>
        <p:spPr>
          <a:xfrm>
            <a:off x="9557886" y="1608650"/>
            <a:ext cx="2377186" cy="2547064"/>
          </a:xfrm>
          <a:prstGeom prst="rect">
            <a:avLst/>
          </a:prstGeom>
          <a:ln w="19050">
            <a:solidFill>
              <a:schemeClr val="tx1"/>
            </a:solidFill>
          </a:ln>
        </p:spPr>
      </p:pic>
      <p:pic>
        <p:nvPicPr>
          <p:cNvPr id="27" name="Picture 26" descr="A person holding a phone&#10;&#10;Description automatically generated with medium confidence">
            <a:extLst>
              <a:ext uri="{FF2B5EF4-FFF2-40B4-BE49-F238E27FC236}">
                <a16:creationId xmlns:a16="http://schemas.microsoft.com/office/drawing/2014/main" id="{238076DB-0AA4-4684-DA82-5C8B1A3D759B}"/>
              </a:ext>
            </a:extLst>
          </p:cNvPr>
          <p:cNvPicPr>
            <a:picLocks noChangeAspect="1"/>
          </p:cNvPicPr>
          <p:nvPr/>
        </p:nvPicPr>
        <p:blipFill>
          <a:blip r:embed="rId9"/>
          <a:stretch>
            <a:fillRect/>
          </a:stretch>
        </p:blipFill>
        <p:spPr>
          <a:xfrm>
            <a:off x="4988892" y="4666264"/>
            <a:ext cx="2496984" cy="1594580"/>
          </a:xfrm>
          <a:prstGeom prst="rect">
            <a:avLst/>
          </a:prstGeom>
          <a:ln w="19050">
            <a:solidFill>
              <a:schemeClr val="tx1"/>
            </a:solidFill>
          </a:ln>
        </p:spPr>
      </p:pic>
      <p:sp>
        <p:nvSpPr>
          <p:cNvPr id="29" name="TextBox 28">
            <a:extLst>
              <a:ext uri="{FF2B5EF4-FFF2-40B4-BE49-F238E27FC236}">
                <a16:creationId xmlns:a16="http://schemas.microsoft.com/office/drawing/2014/main" id="{D097BF69-3560-BE85-C847-E0DFB2CDA4DA}"/>
              </a:ext>
            </a:extLst>
          </p:cNvPr>
          <p:cNvSpPr txBox="1"/>
          <p:nvPr/>
        </p:nvSpPr>
        <p:spPr>
          <a:xfrm>
            <a:off x="193339" y="1628658"/>
            <a:ext cx="3952662" cy="646331"/>
          </a:xfrm>
          <a:prstGeom prst="rect">
            <a:avLst/>
          </a:prstGeom>
          <a:noFill/>
        </p:spPr>
        <p:txBody>
          <a:bodyPr wrap="square" rtlCol="0">
            <a:spAutoFit/>
          </a:bodyPr>
          <a:lstStyle/>
          <a:p>
            <a:r>
              <a:rPr lang="en-US" b="1" dirty="0"/>
              <a:t>Common tracking techniques:</a:t>
            </a:r>
          </a:p>
          <a:p>
            <a:r>
              <a:rPr lang="en-US" dirty="0"/>
              <a:t>1. Fiducial/ image marker: 2D images</a:t>
            </a:r>
          </a:p>
        </p:txBody>
      </p:sp>
      <p:sp>
        <p:nvSpPr>
          <p:cNvPr id="30" name="TextBox 29">
            <a:extLst>
              <a:ext uri="{FF2B5EF4-FFF2-40B4-BE49-F238E27FC236}">
                <a16:creationId xmlns:a16="http://schemas.microsoft.com/office/drawing/2014/main" id="{BA6F7D4A-CA0C-6F81-DC32-454F9DA4622D}"/>
              </a:ext>
            </a:extLst>
          </p:cNvPr>
          <p:cNvSpPr txBox="1"/>
          <p:nvPr/>
        </p:nvSpPr>
        <p:spPr>
          <a:xfrm>
            <a:off x="193339" y="2178092"/>
            <a:ext cx="3724062" cy="646331"/>
          </a:xfrm>
          <a:prstGeom prst="rect">
            <a:avLst/>
          </a:prstGeom>
          <a:noFill/>
        </p:spPr>
        <p:txBody>
          <a:bodyPr wrap="square" rtlCol="0">
            <a:spAutoFit/>
          </a:bodyPr>
          <a:lstStyle/>
          <a:p>
            <a:r>
              <a:rPr lang="en-US" dirty="0"/>
              <a:t>2. Object: 3D objects</a:t>
            </a:r>
          </a:p>
          <a:p>
            <a:r>
              <a:rPr lang="en-US" dirty="0"/>
              <a:t> </a:t>
            </a:r>
          </a:p>
        </p:txBody>
      </p:sp>
      <p:pic>
        <p:nvPicPr>
          <p:cNvPr id="32" name="Online Media 31" title="Augmented Reality Exhibition REALITIES – Vienna Design Week">
            <a:hlinkClick r:id="" action="ppaction://media"/>
            <a:extLst>
              <a:ext uri="{FF2B5EF4-FFF2-40B4-BE49-F238E27FC236}">
                <a16:creationId xmlns:a16="http://schemas.microsoft.com/office/drawing/2014/main" id="{5C6E963A-F224-D0EC-4FA5-999B044A6C55}"/>
              </a:ext>
            </a:extLst>
          </p:cNvPr>
          <p:cNvPicPr>
            <a:picLocks noRot="1" noChangeAspect="1"/>
          </p:cNvPicPr>
          <p:nvPr>
            <a:videoFile r:link="rId1"/>
          </p:nvPr>
        </p:nvPicPr>
        <p:blipFill>
          <a:blip r:embed="rId10"/>
          <a:stretch>
            <a:fillRect/>
          </a:stretch>
        </p:blipFill>
        <p:spPr>
          <a:xfrm>
            <a:off x="4815893" y="1714269"/>
            <a:ext cx="4321142" cy="2441445"/>
          </a:xfrm>
          <a:prstGeom prst="rect">
            <a:avLst/>
          </a:prstGeom>
        </p:spPr>
      </p:pic>
      <p:sp>
        <p:nvSpPr>
          <p:cNvPr id="35" name="TextBox 34">
            <a:extLst>
              <a:ext uri="{FF2B5EF4-FFF2-40B4-BE49-F238E27FC236}">
                <a16:creationId xmlns:a16="http://schemas.microsoft.com/office/drawing/2014/main" id="{92FAE441-F3FF-536E-5DBC-5B43232199E3}"/>
              </a:ext>
            </a:extLst>
          </p:cNvPr>
          <p:cNvSpPr txBox="1"/>
          <p:nvPr/>
        </p:nvSpPr>
        <p:spPr>
          <a:xfrm>
            <a:off x="202654" y="2468839"/>
            <a:ext cx="3724062" cy="369332"/>
          </a:xfrm>
          <a:prstGeom prst="rect">
            <a:avLst/>
          </a:prstGeom>
          <a:noFill/>
        </p:spPr>
        <p:txBody>
          <a:bodyPr wrap="square" rtlCol="0">
            <a:spAutoFit/>
          </a:bodyPr>
          <a:lstStyle/>
          <a:p>
            <a:r>
              <a:rPr lang="en-US"/>
              <a:t>3. Face: Snapchat filters </a:t>
            </a:r>
          </a:p>
        </p:txBody>
      </p:sp>
      <p:sp>
        <p:nvSpPr>
          <p:cNvPr id="36" name="TextBox 35">
            <a:extLst>
              <a:ext uri="{FF2B5EF4-FFF2-40B4-BE49-F238E27FC236}">
                <a16:creationId xmlns:a16="http://schemas.microsoft.com/office/drawing/2014/main" id="{016A624A-8914-A4CD-AAE7-7FAC0C719AE6}"/>
              </a:ext>
            </a:extLst>
          </p:cNvPr>
          <p:cNvSpPr txBox="1"/>
          <p:nvPr/>
        </p:nvSpPr>
        <p:spPr>
          <a:xfrm>
            <a:off x="193339" y="2763824"/>
            <a:ext cx="3724062" cy="369332"/>
          </a:xfrm>
          <a:prstGeom prst="rect">
            <a:avLst/>
          </a:prstGeom>
          <a:noFill/>
        </p:spPr>
        <p:txBody>
          <a:bodyPr wrap="square" rtlCol="0">
            <a:spAutoFit/>
          </a:bodyPr>
          <a:lstStyle/>
          <a:p>
            <a:r>
              <a:rPr lang="en-US" dirty="0"/>
              <a:t>4. Location</a:t>
            </a:r>
          </a:p>
        </p:txBody>
      </p:sp>
      <p:sp>
        <p:nvSpPr>
          <p:cNvPr id="37" name="TextBox 36">
            <a:extLst>
              <a:ext uri="{FF2B5EF4-FFF2-40B4-BE49-F238E27FC236}">
                <a16:creationId xmlns:a16="http://schemas.microsoft.com/office/drawing/2014/main" id="{5584172F-C752-28D6-DA8D-E51DC0F83DD8}"/>
              </a:ext>
            </a:extLst>
          </p:cNvPr>
          <p:cNvSpPr txBox="1"/>
          <p:nvPr/>
        </p:nvSpPr>
        <p:spPr>
          <a:xfrm>
            <a:off x="200835" y="3064552"/>
            <a:ext cx="3724062" cy="369332"/>
          </a:xfrm>
          <a:prstGeom prst="rect">
            <a:avLst/>
          </a:prstGeom>
          <a:noFill/>
        </p:spPr>
        <p:txBody>
          <a:bodyPr wrap="square" rtlCol="0">
            <a:spAutoFit/>
          </a:bodyPr>
          <a:lstStyle/>
          <a:p>
            <a:r>
              <a:rPr lang="en-US" dirty="0"/>
              <a:t>5. Surface: planar surface</a:t>
            </a:r>
          </a:p>
        </p:txBody>
      </p:sp>
      <p:sp>
        <p:nvSpPr>
          <p:cNvPr id="38" name="TextBox 37">
            <a:extLst>
              <a:ext uri="{FF2B5EF4-FFF2-40B4-BE49-F238E27FC236}">
                <a16:creationId xmlns:a16="http://schemas.microsoft.com/office/drawing/2014/main" id="{20904FF8-17A7-2094-E4BA-2ADBFF2210E6}"/>
              </a:ext>
            </a:extLst>
          </p:cNvPr>
          <p:cNvSpPr txBox="1"/>
          <p:nvPr/>
        </p:nvSpPr>
        <p:spPr>
          <a:xfrm>
            <a:off x="192422" y="3355513"/>
            <a:ext cx="4143162" cy="369332"/>
          </a:xfrm>
          <a:prstGeom prst="rect">
            <a:avLst/>
          </a:prstGeom>
          <a:noFill/>
        </p:spPr>
        <p:txBody>
          <a:bodyPr wrap="square" rtlCol="0">
            <a:spAutoFit/>
          </a:bodyPr>
          <a:lstStyle/>
          <a:p>
            <a:r>
              <a:rPr lang="en-US"/>
              <a:t>6. Spatial: 3D mesh of an environment</a:t>
            </a:r>
          </a:p>
        </p:txBody>
      </p:sp>
      <p:sp>
        <p:nvSpPr>
          <p:cNvPr id="2" name="Oval 1">
            <a:extLst>
              <a:ext uri="{FF2B5EF4-FFF2-40B4-BE49-F238E27FC236}">
                <a16:creationId xmlns:a16="http://schemas.microsoft.com/office/drawing/2014/main" id="{00416B13-3D4C-88C1-8732-8100533E704B}"/>
              </a:ext>
            </a:extLst>
          </p:cNvPr>
          <p:cNvSpPr/>
          <p:nvPr/>
        </p:nvSpPr>
        <p:spPr>
          <a:xfrm>
            <a:off x="515378" y="4469035"/>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4</a:t>
            </a:r>
          </a:p>
        </p:txBody>
      </p:sp>
      <p:sp>
        <p:nvSpPr>
          <p:cNvPr id="4" name="Oval 3">
            <a:extLst>
              <a:ext uri="{FF2B5EF4-FFF2-40B4-BE49-F238E27FC236}">
                <a16:creationId xmlns:a16="http://schemas.microsoft.com/office/drawing/2014/main" id="{F366B16A-69C2-D6ED-1543-D22574DB3CD7}"/>
              </a:ext>
            </a:extLst>
          </p:cNvPr>
          <p:cNvSpPr/>
          <p:nvPr/>
        </p:nvSpPr>
        <p:spPr>
          <a:xfrm>
            <a:off x="5000322" y="4690930"/>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5</a:t>
            </a:r>
          </a:p>
        </p:txBody>
      </p:sp>
      <p:sp>
        <p:nvSpPr>
          <p:cNvPr id="14" name="Oval 13">
            <a:extLst>
              <a:ext uri="{FF2B5EF4-FFF2-40B4-BE49-F238E27FC236}">
                <a16:creationId xmlns:a16="http://schemas.microsoft.com/office/drawing/2014/main" id="{9297B959-C3C9-8B48-B0C6-1C552E44613E}"/>
              </a:ext>
            </a:extLst>
          </p:cNvPr>
          <p:cNvSpPr/>
          <p:nvPr/>
        </p:nvSpPr>
        <p:spPr>
          <a:xfrm>
            <a:off x="7461612" y="425623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6</a:t>
            </a:r>
          </a:p>
        </p:txBody>
      </p:sp>
      <p:sp>
        <p:nvSpPr>
          <p:cNvPr id="18" name="Oval 17">
            <a:extLst>
              <a:ext uri="{FF2B5EF4-FFF2-40B4-BE49-F238E27FC236}">
                <a16:creationId xmlns:a16="http://schemas.microsoft.com/office/drawing/2014/main" id="{093F9A2B-9855-0CC9-8C69-BDB43E2BCF89}"/>
              </a:ext>
            </a:extLst>
          </p:cNvPr>
          <p:cNvSpPr/>
          <p:nvPr/>
        </p:nvSpPr>
        <p:spPr>
          <a:xfrm>
            <a:off x="9612048" y="1646817"/>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21" name="Oval 20">
            <a:extLst>
              <a:ext uri="{FF2B5EF4-FFF2-40B4-BE49-F238E27FC236}">
                <a16:creationId xmlns:a16="http://schemas.microsoft.com/office/drawing/2014/main" id="{E268EFA0-CC2D-E63A-89AC-88B5136CB9E1}"/>
              </a:ext>
            </a:extLst>
          </p:cNvPr>
          <p:cNvSpPr/>
          <p:nvPr/>
        </p:nvSpPr>
        <p:spPr>
          <a:xfrm>
            <a:off x="4588297" y="1725699"/>
            <a:ext cx="192250" cy="189301"/>
          </a:xfrm>
          <a:prstGeom prst="ellipse">
            <a:avLst/>
          </a:prstGeom>
          <a:solidFill>
            <a:srgbClr val="A1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5" name="TextBox 54">
            <a:extLst>
              <a:ext uri="{FF2B5EF4-FFF2-40B4-BE49-F238E27FC236}">
                <a16:creationId xmlns:a16="http://schemas.microsoft.com/office/drawing/2014/main" id="{01EB2D47-47A3-EC82-9138-7EB0D0753759}"/>
              </a:ext>
            </a:extLst>
          </p:cNvPr>
          <p:cNvSpPr txBox="1"/>
          <p:nvPr/>
        </p:nvSpPr>
        <p:spPr>
          <a:xfrm>
            <a:off x="4904929" y="6260844"/>
            <a:ext cx="2730337" cy="153888"/>
          </a:xfrm>
          <a:prstGeom prst="rect">
            <a:avLst/>
          </a:prstGeom>
          <a:noFill/>
        </p:spPr>
        <p:txBody>
          <a:bodyPr wrap="square" rtlCol="0">
            <a:spAutoFit/>
          </a:bodyPr>
          <a:lstStyle/>
          <a:p>
            <a:r>
              <a:rPr lang="en-US" sz="400" u="sng">
                <a:solidFill>
                  <a:srgbClr val="0000FF"/>
                </a:solidFill>
                <a:effectLst/>
                <a:latin typeface="Arial" panose="020B0604020202020204" pitchFamily="34" charset="0"/>
                <a:ea typeface="Arial" panose="020B0604020202020204" pitchFamily="34" charset="0"/>
                <a:hlinkClick r:id="rId11"/>
              </a:rPr>
              <a:t>https://www.ikea.com/au/en/customer-service/mobile-apps/say-hej-to-ikea-place-pub1f8af050</a:t>
            </a:r>
            <a:endParaRPr lang="en-US" sz="400"/>
          </a:p>
        </p:txBody>
      </p:sp>
      <p:sp>
        <p:nvSpPr>
          <p:cNvPr id="6" name="TextBox 5">
            <a:extLst>
              <a:ext uri="{FF2B5EF4-FFF2-40B4-BE49-F238E27FC236}">
                <a16:creationId xmlns:a16="http://schemas.microsoft.com/office/drawing/2014/main" id="{FE547265-F1E3-B9E0-4EE4-AEAD0C20F36A}"/>
              </a:ext>
            </a:extLst>
          </p:cNvPr>
          <p:cNvSpPr txBox="1"/>
          <p:nvPr/>
        </p:nvSpPr>
        <p:spPr>
          <a:xfrm>
            <a:off x="202653" y="3690921"/>
            <a:ext cx="4603294" cy="646331"/>
          </a:xfrm>
          <a:prstGeom prst="rect">
            <a:avLst/>
          </a:prstGeom>
          <a:noFill/>
        </p:spPr>
        <p:txBody>
          <a:bodyPr wrap="square" lIns="91440" tIns="45720" rIns="91440" bIns="45720" rtlCol="0" anchor="t">
            <a:spAutoFit/>
          </a:bodyPr>
          <a:lstStyle/>
          <a:p>
            <a:r>
              <a:rPr lang="en-US" dirty="0"/>
              <a:t>7. Others: Depth, hand, eye, body, head, controller tracking</a:t>
            </a:r>
          </a:p>
        </p:txBody>
      </p:sp>
      <p:grpSp>
        <p:nvGrpSpPr>
          <p:cNvPr id="7" name="Group 6">
            <a:extLst>
              <a:ext uri="{FF2B5EF4-FFF2-40B4-BE49-F238E27FC236}">
                <a16:creationId xmlns:a16="http://schemas.microsoft.com/office/drawing/2014/main" id="{7B1E920C-CF24-4B0D-ACD6-61F35149CCE7}"/>
              </a:ext>
            </a:extLst>
          </p:cNvPr>
          <p:cNvGrpSpPr/>
          <p:nvPr/>
        </p:nvGrpSpPr>
        <p:grpSpPr>
          <a:xfrm>
            <a:off x="95202" y="110946"/>
            <a:ext cx="9551910" cy="1542567"/>
            <a:chOff x="95202" y="110946"/>
            <a:chExt cx="9551910" cy="1542567"/>
          </a:xfrm>
        </p:grpSpPr>
        <p:sp>
          <p:nvSpPr>
            <p:cNvPr id="8" name="TextBox 7">
              <a:extLst>
                <a:ext uri="{FF2B5EF4-FFF2-40B4-BE49-F238E27FC236}">
                  <a16:creationId xmlns:a16="http://schemas.microsoft.com/office/drawing/2014/main" id="{3FD1CE54-172E-B9AF-0620-67A9811F952A}"/>
                </a:ext>
              </a:extLst>
            </p:cNvPr>
            <p:cNvSpPr txBox="1"/>
            <p:nvPr/>
          </p:nvSpPr>
          <p:spPr>
            <a:xfrm>
              <a:off x="95202" y="391629"/>
              <a:ext cx="9551910" cy="1261884"/>
            </a:xfrm>
            <a:prstGeom prst="rect">
              <a:avLst/>
            </a:prstGeom>
            <a:noFill/>
          </p:spPr>
          <p:txBody>
            <a:bodyPr wrap="none" rtlCol="0">
              <a:spAutoFit/>
            </a:bodyPr>
            <a:lstStyle/>
            <a:p>
              <a:r>
                <a:rPr lang="en-US" sz="2800" b="1" dirty="0">
                  <a:solidFill>
                    <a:srgbClr val="A100FF"/>
                  </a:solidFill>
                </a:rPr>
                <a:t>AR: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Two technologies underlie AR: </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Tracking engine = Tracking the location + orientation of a physical object/ environment from live camera feed.</a:t>
              </a:r>
            </a:p>
            <a:p>
              <a:pPr marL="285750" marR="0" lvl="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Rendering engine = Displaying a virtual object as anchored to the physical object/ environment</a:t>
              </a:r>
              <a:endParaRPr kumimoji="0" lang="en-US" sz="1600" b="0" i="1"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AB7D387-AB95-A001-5A0A-C1CB5A57576F}"/>
                </a:ext>
              </a:extLst>
            </p:cNvPr>
            <p:cNvGrpSpPr/>
            <p:nvPr/>
          </p:nvGrpSpPr>
          <p:grpSpPr>
            <a:xfrm>
              <a:off x="165824" y="110946"/>
              <a:ext cx="7562100" cy="324000"/>
              <a:chOff x="165824" y="85547"/>
              <a:chExt cx="5465613" cy="252013"/>
            </a:xfrm>
          </p:grpSpPr>
          <p:sp>
            <p:nvSpPr>
              <p:cNvPr id="10" name="Arrow: Pentagon 9">
                <a:extLst>
                  <a:ext uri="{FF2B5EF4-FFF2-40B4-BE49-F238E27FC236}">
                    <a16:creationId xmlns:a16="http://schemas.microsoft.com/office/drawing/2014/main" id="{25DD9B6E-50FB-0462-5C47-94A9DB739C5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11" name="Arrow: Chevron 10">
                <a:extLst>
                  <a:ext uri="{FF2B5EF4-FFF2-40B4-BE49-F238E27FC236}">
                    <a16:creationId xmlns:a16="http://schemas.microsoft.com/office/drawing/2014/main" id="{259F53DF-611E-65D7-FB39-01145F12C0C6}"/>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12" name="Arrow: Chevron 11">
                <a:extLst>
                  <a:ext uri="{FF2B5EF4-FFF2-40B4-BE49-F238E27FC236}">
                    <a16:creationId xmlns:a16="http://schemas.microsoft.com/office/drawing/2014/main" id="{037FFDF7-99CE-8CE8-B6F3-EF86E4346A83}"/>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13" name="Arrow: Chevron 12">
                <a:extLst>
                  <a:ext uri="{FF2B5EF4-FFF2-40B4-BE49-F238E27FC236}">
                    <a16:creationId xmlns:a16="http://schemas.microsoft.com/office/drawing/2014/main" id="{AD33A2EA-F733-E6C7-BAA2-D1383EEFC3E9}"/>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16" name="Arrow: Chevron 15">
                <a:extLst>
                  <a:ext uri="{FF2B5EF4-FFF2-40B4-BE49-F238E27FC236}">
                    <a16:creationId xmlns:a16="http://schemas.microsoft.com/office/drawing/2014/main" id="{A8BC7941-AF69-2AAD-F551-F58691AF67A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pic>
        <p:nvPicPr>
          <p:cNvPr id="17" name="Online Media 12" title="Microsoft HoloLens 2: Partner Spotlight with VisualLive and NOX Innovations">
            <a:hlinkClick r:id="" action="ppaction://media"/>
            <a:extLst>
              <a:ext uri="{FF2B5EF4-FFF2-40B4-BE49-F238E27FC236}">
                <a16:creationId xmlns:a16="http://schemas.microsoft.com/office/drawing/2014/main" id="{E7DA38AF-0439-88C2-0CB4-DC3368B5E8BC}"/>
              </a:ext>
            </a:extLst>
          </p:cNvPr>
          <p:cNvPicPr>
            <a:picLocks noRot="1" noChangeAspect="1"/>
          </p:cNvPicPr>
          <p:nvPr>
            <a:videoFile r:link="rId2"/>
          </p:nvPr>
        </p:nvPicPr>
        <p:blipFill>
          <a:blip r:embed="rId12"/>
          <a:stretch>
            <a:fillRect/>
          </a:stretch>
        </p:blipFill>
        <p:spPr>
          <a:xfrm>
            <a:off x="748852" y="4416325"/>
            <a:ext cx="4065239" cy="2296860"/>
          </a:xfrm>
          <a:prstGeom prst="rect">
            <a:avLst/>
          </a:prstGeom>
        </p:spPr>
      </p:pic>
      <p:pic>
        <p:nvPicPr>
          <p:cNvPr id="23" name="Online Media 22" title="Microsoft HoloLens: Partner Spotlight with Black Marble">
            <a:hlinkClick r:id="" action="ppaction://media"/>
            <a:extLst>
              <a:ext uri="{FF2B5EF4-FFF2-40B4-BE49-F238E27FC236}">
                <a16:creationId xmlns:a16="http://schemas.microsoft.com/office/drawing/2014/main" id="{AB5D545D-B077-D073-2B14-A47E7157C49B}"/>
              </a:ext>
            </a:extLst>
          </p:cNvPr>
          <p:cNvPicPr>
            <a:picLocks noRot="1" noChangeAspect="1"/>
          </p:cNvPicPr>
          <p:nvPr>
            <a:videoFile r:link="rId3"/>
          </p:nvPr>
        </p:nvPicPr>
        <p:blipFill>
          <a:blip r:embed="rId13"/>
          <a:stretch>
            <a:fillRect/>
          </a:stretch>
        </p:blipFill>
        <p:spPr>
          <a:xfrm>
            <a:off x="7840093" y="4342344"/>
            <a:ext cx="4065239" cy="2296860"/>
          </a:xfrm>
          <a:prstGeom prst="rect">
            <a:avLst/>
          </a:prstGeom>
        </p:spPr>
      </p:pic>
    </p:spTree>
    <p:extLst>
      <p:ext uri="{BB962C8B-B14F-4D97-AF65-F5344CB8AC3E}">
        <p14:creationId xmlns:p14="http://schemas.microsoft.com/office/powerpoint/2010/main" val="191923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2"/>
                </p:tgtEl>
              </p:cMediaNode>
            </p:video>
            <p:video>
              <p:cMediaNode vol="80000">
                <p:cTn id="54" fill="hold" display="0">
                  <p:stCondLst>
                    <p:cond delay="indefinite"/>
                  </p:stCondLst>
                </p:cTn>
                <p:tgtEl>
                  <p:spTgt spid="17"/>
                </p:tgtEl>
              </p:cMediaNode>
            </p:video>
            <p:video>
              <p:cMediaNode vol="80000">
                <p:cTn id="55" fill="hold" display="0">
                  <p:stCondLst>
                    <p:cond delay="indefinite"/>
                  </p:stCondLst>
                </p:cTn>
                <p:tgtEl>
                  <p:spTgt spid="23"/>
                </p:tgtEl>
              </p:cMediaNode>
            </p:video>
          </p:childTnLst>
        </p:cTn>
      </p:par>
    </p:tnLst>
    <p:bldLst>
      <p:bldP spid="29" grpId="0"/>
      <p:bldP spid="30" grpId="0"/>
      <p:bldP spid="35" grpId="0"/>
      <p:bldP spid="36" grpId="0"/>
      <p:bldP spid="37" grpId="0"/>
      <p:bldP spid="38" grpId="0"/>
      <p:bldP spid="2" grpId="0" animBg="1"/>
      <p:bldP spid="4" grpId="0" animBg="1"/>
      <p:bldP spid="14" grpId="0" animBg="1"/>
      <p:bldP spid="18" grpId="0" animBg="1"/>
      <p:bldP spid="21" grpId="0" animBg="1"/>
      <p:bldP spid="5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7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228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solidFill>
                        <a:schemeClr val="bg1"/>
                      </a:solidFill>
                    </a:rPr>
                    <a:t>&gt; Native AR apps: Downloaded to and installed on user device.</a:t>
                  </a:r>
                </a:p>
                <a:p>
                  <a:r>
                    <a:rPr lang="en-US" sz="1400" dirty="0">
                      <a:solidFill>
                        <a:schemeClr val="bg1"/>
                      </a:solidFill>
                    </a:rPr>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Colleagues collaborate remotely via video call </a:t>
                </a:r>
              </a:p>
              <a:p>
                <a:pPr algn="ctr"/>
                <a:r>
                  <a:rPr lang="en-US" sz="1400" i="1" dirty="0"/>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5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9C1F23-CB3B-53CA-3435-A9490E1EC93E}"/>
              </a:ext>
            </a:extLst>
          </p:cNvPr>
          <p:cNvGrpSpPr/>
          <p:nvPr/>
        </p:nvGrpSpPr>
        <p:grpSpPr>
          <a:xfrm>
            <a:off x="9621673" y="6226825"/>
            <a:ext cx="2379333" cy="526911"/>
            <a:chOff x="9639870" y="6240138"/>
            <a:chExt cx="2379333" cy="526911"/>
          </a:xfrm>
        </p:grpSpPr>
        <p:pic>
          <p:nvPicPr>
            <p:cNvPr id="3" name="Picture 2">
              <a:extLst>
                <a:ext uri="{FF2B5EF4-FFF2-40B4-BE49-F238E27FC236}">
                  <a16:creationId xmlns:a16="http://schemas.microsoft.com/office/drawing/2014/main" id="{2F9ACAE6-856E-48F9-FAAE-1480219A517D}"/>
                </a:ext>
              </a:extLst>
            </p:cNvPr>
            <p:cNvPicPr>
              <a:picLocks noChangeAspect="1"/>
            </p:cNvPicPr>
            <p:nvPr/>
          </p:nvPicPr>
          <p:blipFill>
            <a:blip r:embed="rId2"/>
            <a:stretch>
              <a:fillRect/>
            </a:stretch>
          </p:blipFill>
          <p:spPr>
            <a:xfrm>
              <a:off x="11285871" y="6240138"/>
              <a:ext cx="733332" cy="504166"/>
            </a:xfrm>
            <a:prstGeom prst="rect">
              <a:avLst/>
            </a:prstGeom>
          </p:spPr>
        </p:pic>
        <p:pic>
          <p:nvPicPr>
            <p:cNvPr id="5" name="image10.png">
              <a:extLst>
                <a:ext uri="{FF2B5EF4-FFF2-40B4-BE49-F238E27FC236}">
                  <a16:creationId xmlns:a16="http://schemas.microsoft.com/office/drawing/2014/main" id="{7606430D-7756-BA1E-D621-AEB0AC8739A1}"/>
                </a:ext>
              </a:extLst>
            </p:cNvPr>
            <p:cNvPicPr/>
            <p:nvPr/>
          </p:nvPicPr>
          <p:blipFill>
            <a:blip r:embed="rId3"/>
            <a:srcRect/>
            <a:stretch>
              <a:fillRect/>
            </a:stretch>
          </p:blipFill>
          <p:spPr>
            <a:xfrm>
              <a:off x="9639870" y="6543263"/>
              <a:ext cx="1674124" cy="223786"/>
            </a:xfrm>
            <a:prstGeom prst="rect">
              <a:avLst/>
            </a:prstGeom>
            <a:ln/>
          </p:spPr>
        </p:pic>
      </p:grpSp>
      <p:sp>
        <p:nvSpPr>
          <p:cNvPr id="2" name="TextBox 1">
            <a:extLst>
              <a:ext uri="{FF2B5EF4-FFF2-40B4-BE49-F238E27FC236}">
                <a16:creationId xmlns:a16="http://schemas.microsoft.com/office/drawing/2014/main" id="{7C22928D-E4E3-80A3-9BD0-5C08FCD08A10}"/>
              </a:ext>
            </a:extLst>
          </p:cNvPr>
          <p:cNvSpPr txBox="1"/>
          <p:nvPr/>
        </p:nvSpPr>
        <p:spPr>
          <a:xfrm flipH="1">
            <a:off x="167538" y="6478908"/>
            <a:ext cx="87296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Source: </a:t>
            </a:r>
            <a:r>
              <a:rPr lang="en-US" sz="800" u="sng">
                <a:solidFill>
                  <a:srgbClr val="0000FF"/>
                </a:solidFill>
                <a:effectLst/>
                <a:latin typeface="Arial" panose="020B0604020202020204" pitchFamily="34" charset="0"/>
                <a:ea typeface="Arial" panose="020B0604020202020204" pitchFamily="34" charset="0"/>
                <a:hlinkClick r:id="rId4"/>
              </a:rPr>
              <a:t>https://www.blippar.com/ar-studio</a:t>
            </a:r>
            <a:r>
              <a:rPr lang="en-US" sz="800" u="sng">
                <a:solidFill>
                  <a:srgbClr val="0000FF"/>
                </a:solidFill>
                <a:effectLst/>
                <a:latin typeface="Arial" panose="020B0604020202020204" pitchFamily="34" charset="0"/>
                <a:ea typeface="Arial" panose="020B0604020202020204" pitchFamily="34" charset="0"/>
              </a:rPr>
              <a:t>; </a:t>
            </a:r>
            <a:r>
              <a:rPr lang="en-US" sz="800" u="sng">
                <a:solidFill>
                  <a:srgbClr val="0000FF"/>
                </a:solidFill>
                <a:effectLst/>
                <a:latin typeface="Arial" panose="020B0604020202020204" pitchFamily="34" charset="0"/>
                <a:ea typeface="Arial" panose="020B0604020202020204" pitchFamily="34" charset="0"/>
                <a:hlinkClick r:id="rId5"/>
              </a:rPr>
              <a:t>https://dynamics.microsoft.com/en-gb/mixed-reality/remote-assist/</a:t>
            </a:r>
            <a:r>
              <a:rPr lang="en-US" sz="800" u="sng">
                <a:solidFill>
                  <a:srgbClr val="0000FF"/>
                </a:solidFill>
                <a:effectLst/>
                <a:latin typeface="Arial" panose="020B0604020202020204" pitchFamily="34" charset="0"/>
                <a:ea typeface="Arial" panose="020B0604020202020204" pitchFamily="34" charset="0"/>
              </a:rPr>
              <a:t> </a:t>
            </a:r>
            <a:endParaRPr lang="en-US" sz="700"/>
          </a:p>
        </p:txBody>
      </p:sp>
      <p:sp>
        <p:nvSpPr>
          <p:cNvPr id="39" name="TextBox 38">
            <a:extLst>
              <a:ext uri="{FF2B5EF4-FFF2-40B4-BE49-F238E27FC236}">
                <a16:creationId xmlns:a16="http://schemas.microsoft.com/office/drawing/2014/main" id="{CB599132-061B-C4C1-D072-026BE6ABD247}"/>
              </a:ext>
            </a:extLst>
          </p:cNvPr>
          <p:cNvSpPr txBox="1"/>
          <p:nvPr/>
        </p:nvSpPr>
        <p:spPr>
          <a:xfrm>
            <a:off x="95202" y="391629"/>
            <a:ext cx="8817094" cy="769441"/>
          </a:xfrm>
          <a:prstGeom prst="rect">
            <a:avLst/>
          </a:prstGeom>
          <a:noFill/>
        </p:spPr>
        <p:txBody>
          <a:bodyPr wrap="none" rtlCol="0">
            <a:spAutoFit/>
          </a:bodyPr>
          <a:lstStyle/>
          <a:p>
            <a:r>
              <a:rPr lang="en-US" sz="2800" b="1" dirty="0">
                <a:solidFill>
                  <a:srgbClr val="A100FF"/>
                </a:solidFill>
              </a:rPr>
              <a:t>AR 101: AR Platforms – Native AR v. WebAR v. AR Headset</a:t>
            </a:r>
          </a:p>
          <a:p>
            <a:r>
              <a:rPr lang="en-US" sz="1600" i="1" dirty="0"/>
              <a:t>Each AR platform has its capabilities and limitations.</a:t>
            </a:r>
          </a:p>
        </p:txBody>
      </p:sp>
      <p:grpSp>
        <p:nvGrpSpPr>
          <p:cNvPr id="51" name="Group 50">
            <a:extLst>
              <a:ext uri="{FF2B5EF4-FFF2-40B4-BE49-F238E27FC236}">
                <a16:creationId xmlns:a16="http://schemas.microsoft.com/office/drawing/2014/main" id="{637CA21A-C211-C8F0-A4EB-147C60057D70}"/>
              </a:ext>
            </a:extLst>
          </p:cNvPr>
          <p:cNvGrpSpPr/>
          <p:nvPr/>
        </p:nvGrpSpPr>
        <p:grpSpPr>
          <a:xfrm>
            <a:off x="165824" y="110946"/>
            <a:ext cx="7562100" cy="324000"/>
            <a:chOff x="165824" y="85547"/>
            <a:chExt cx="5465613" cy="252013"/>
          </a:xfrm>
        </p:grpSpPr>
        <p:sp>
          <p:nvSpPr>
            <p:cNvPr id="52" name="Arrow: Pentagon 51">
              <a:extLst>
                <a:ext uri="{FF2B5EF4-FFF2-40B4-BE49-F238E27FC236}">
                  <a16:creationId xmlns:a16="http://schemas.microsoft.com/office/drawing/2014/main" id="{2743920A-96DD-2247-D3E5-A008EA84F15C}"/>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53" name="Arrow: Chevron 52">
              <a:extLst>
                <a:ext uri="{FF2B5EF4-FFF2-40B4-BE49-F238E27FC236}">
                  <a16:creationId xmlns:a16="http://schemas.microsoft.com/office/drawing/2014/main" id="{6B4546F5-01C4-973E-D0E8-9CAA17E25D94}"/>
                </a:ext>
              </a:extLst>
            </p:cNvPr>
            <p:cNvSpPr/>
            <p:nvPr/>
          </p:nvSpPr>
          <p:spPr>
            <a:xfrm>
              <a:off x="1237018" y="85547"/>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AR 101</a:t>
              </a:r>
            </a:p>
          </p:txBody>
        </p:sp>
        <p:sp>
          <p:nvSpPr>
            <p:cNvPr id="54" name="Arrow: Chevron 53">
              <a:extLst>
                <a:ext uri="{FF2B5EF4-FFF2-40B4-BE49-F238E27FC236}">
                  <a16:creationId xmlns:a16="http://schemas.microsoft.com/office/drawing/2014/main" id="{893A0BB9-CDF2-9AA9-E0E7-FE6AED4292B1}"/>
                </a:ext>
              </a:extLst>
            </p:cNvPr>
            <p:cNvSpPr/>
            <p:nvPr/>
          </p:nvSpPr>
          <p:spPr>
            <a:xfrm>
              <a:off x="2308212"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WebAR Prototype</a:t>
              </a:r>
            </a:p>
          </p:txBody>
        </p:sp>
        <p:sp>
          <p:nvSpPr>
            <p:cNvPr id="55" name="Arrow: Chevron 54">
              <a:extLst>
                <a:ext uri="{FF2B5EF4-FFF2-40B4-BE49-F238E27FC236}">
                  <a16:creationId xmlns:a16="http://schemas.microsoft.com/office/drawing/2014/main" id="{32445C52-E6F7-7521-6396-E8ADA8C87AE4}"/>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6" name="Arrow: Chevron 55">
              <a:extLst>
                <a:ext uri="{FF2B5EF4-FFF2-40B4-BE49-F238E27FC236}">
                  <a16:creationId xmlns:a16="http://schemas.microsoft.com/office/drawing/2014/main" id="{D279128D-CE99-0692-E1E5-1AFA1148DD81}"/>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nvGrpSpPr>
          <p:cNvPr id="26" name="Group 25">
            <a:extLst>
              <a:ext uri="{FF2B5EF4-FFF2-40B4-BE49-F238E27FC236}">
                <a16:creationId xmlns:a16="http://schemas.microsoft.com/office/drawing/2014/main" id="{C72DE707-48E2-EDF4-B208-8EF9F730A77F}"/>
              </a:ext>
            </a:extLst>
          </p:cNvPr>
          <p:cNvGrpSpPr/>
          <p:nvPr/>
        </p:nvGrpSpPr>
        <p:grpSpPr>
          <a:xfrm>
            <a:off x="849975" y="1320597"/>
            <a:ext cx="10492051" cy="4754665"/>
            <a:chOff x="768557" y="1305894"/>
            <a:chExt cx="10492051" cy="4754665"/>
          </a:xfrm>
        </p:grpSpPr>
        <p:grpSp>
          <p:nvGrpSpPr>
            <p:cNvPr id="11" name="Group 10">
              <a:extLst>
                <a:ext uri="{FF2B5EF4-FFF2-40B4-BE49-F238E27FC236}">
                  <a16:creationId xmlns:a16="http://schemas.microsoft.com/office/drawing/2014/main" id="{01DCAA18-0001-9763-7081-D406C4C19CCD}"/>
                </a:ext>
              </a:extLst>
            </p:cNvPr>
            <p:cNvGrpSpPr/>
            <p:nvPr/>
          </p:nvGrpSpPr>
          <p:grpSpPr>
            <a:xfrm>
              <a:off x="768557" y="1319770"/>
              <a:ext cx="4980890" cy="4740789"/>
              <a:chOff x="768557" y="1319770"/>
              <a:chExt cx="4980890" cy="4740789"/>
            </a:xfrm>
          </p:grpSpPr>
          <p:grpSp>
            <p:nvGrpSpPr>
              <p:cNvPr id="25" name="Group 24">
                <a:extLst>
                  <a:ext uri="{FF2B5EF4-FFF2-40B4-BE49-F238E27FC236}">
                    <a16:creationId xmlns:a16="http://schemas.microsoft.com/office/drawing/2014/main" id="{CF8AF6D1-EAF5-EE3D-2D41-B6FEAC02CEB6}"/>
                  </a:ext>
                </a:extLst>
              </p:cNvPr>
              <p:cNvGrpSpPr/>
              <p:nvPr/>
            </p:nvGrpSpPr>
            <p:grpSpPr>
              <a:xfrm>
                <a:off x="802991" y="1319770"/>
                <a:ext cx="4946456" cy="4740789"/>
                <a:chOff x="6197540" y="2053924"/>
                <a:chExt cx="4767263" cy="4740789"/>
              </a:xfrm>
            </p:grpSpPr>
            <p:sp>
              <p:nvSpPr>
                <p:cNvPr id="21" name="Rectangle: Rounded Corners 20">
                  <a:extLst>
                    <a:ext uri="{FF2B5EF4-FFF2-40B4-BE49-F238E27FC236}">
                      <a16:creationId xmlns:a16="http://schemas.microsoft.com/office/drawing/2014/main" id="{A118D461-1937-0144-4F8A-FA4FBA0EDE3C}"/>
                    </a:ext>
                  </a:extLst>
                </p:cNvPr>
                <p:cNvSpPr/>
                <p:nvPr/>
              </p:nvSpPr>
              <p:spPr>
                <a:xfrm>
                  <a:off x="6197540" y="2053924"/>
                  <a:ext cx="4767263" cy="4740789"/>
                </a:xfrm>
                <a:prstGeom prst="roundRect">
                  <a:avLst>
                    <a:gd name="adj" fmla="val 4936"/>
                  </a:avLst>
                </a:prstGeom>
                <a:solidFill>
                  <a:srgbClr val="E6DCFF"/>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9F0636D-51E3-ED94-9DF6-4EAE9C5E5C45}"/>
                    </a:ext>
                  </a:extLst>
                </p:cNvPr>
                <p:cNvSpPr txBox="1"/>
                <p:nvPr/>
              </p:nvSpPr>
              <p:spPr>
                <a:xfrm>
                  <a:off x="6329057" y="2504438"/>
                  <a:ext cx="4635746" cy="738664"/>
                </a:xfrm>
                <a:prstGeom prst="rect">
                  <a:avLst/>
                </a:prstGeom>
                <a:noFill/>
              </p:spPr>
              <p:txBody>
                <a:bodyPr wrap="square" rtlCol="0">
                  <a:spAutoFit/>
                </a:bodyPr>
                <a:lstStyle/>
                <a:p>
                  <a:r>
                    <a:rPr lang="en-US" sz="1400" dirty="0"/>
                    <a:t>&gt; Native AR apps: Downloaded to and installed on user device.</a:t>
                  </a:r>
                </a:p>
                <a:p>
                  <a:r>
                    <a:rPr lang="en-US" sz="1400" dirty="0"/>
                    <a:t>&gt; WebAR apps: Run directly from web browser; Sharable through an URL.</a:t>
                  </a:r>
                </a:p>
              </p:txBody>
            </p:sp>
          </p:grpSp>
          <p:pic>
            <p:nvPicPr>
              <p:cNvPr id="28" name="Picture 27" descr="Text&#10;&#10;Description automatically generated with low confidence">
                <a:extLst>
                  <a:ext uri="{FF2B5EF4-FFF2-40B4-BE49-F238E27FC236}">
                    <a16:creationId xmlns:a16="http://schemas.microsoft.com/office/drawing/2014/main" id="{BE47A9D0-3B25-932D-FC9F-8689E7A603E7}"/>
                  </a:ext>
                </a:extLst>
              </p:cNvPr>
              <p:cNvPicPr>
                <a:picLocks noChangeAspect="1"/>
              </p:cNvPicPr>
              <p:nvPr/>
            </p:nvPicPr>
            <p:blipFill>
              <a:blip r:embed="rId6"/>
              <a:stretch>
                <a:fillRect/>
              </a:stretch>
            </p:blipFill>
            <p:spPr>
              <a:xfrm>
                <a:off x="1355566" y="2708858"/>
                <a:ext cx="3662111" cy="2646000"/>
              </a:xfrm>
              <a:prstGeom prst="rect">
                <a:avLst/>
              </a:prstGeom>
              <a:ln w="19050">
                <a:solidFill>
                  <a:schemeClr val="tx1"/>
                </a:solidFill>
              </a:ln>
            </p:spPr>
          </p:pic>
          <p:sp>
            <p:nvSpPr>
              <p:cNvPr id="61" name="TextBox 60">
                <a:extLst>
                  <a:ext uri="{FF2B5EF4-FFF2-40B4-BE49-F238E27FC236}">
                    <a16:creationId xmlns:a16="http://schemas.microsoft.com/office/drawing/2014/main" id="{7E5F0896-3D5A-58B3-65CC-062522122B83}"/>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t>A virtual recipe book rendered on the physical label of a Heinz ketchup bottle.</a:t>
                </a:r>
              </a:p>
            </p:txBody>
          </p:sp>
          <p:sp>
            <p:nvSpPr>
              <p:cNvPr id="6" name="TextBox 5">
                <a:extLst>
                  <a:ext uri="{FF2B5EF4-FFF2-40B4-BE49-F238E27FC236}">
                    <a16:creationId xmlns:a16="http://schemas.microsoft.com/office/drawing/2014/main" id="{03CC3761-EB32-A0FF-DDF4-8E2A4D4A3197}"/>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t>Native AR + WebAR</a:t>
                </a:r>
              </a:p>
            </p:txBody>
          </p:sp>
        </p:grpSp>
        <p:grpSp>
          <p:nvGrpSpPr>
            <p:cNvPr id="12" name="Group 11">
              <a:extLst>
                <a:ext uri="{FF2B5EF4-FFF2-40B4-BE49-F238E27FC236}">
                  <a16:creationId xmlns:a16="http://schemas.microsoft.com/office/drawing/2014/main" id="{10EE67F6-BB9A-A11C-6155-1CE185BE6D9B}"/>
                </a:ext>
              </a:extLst>
            </p:cNvPr>
            <p:cNvGrpSpPr/>
            <p:nvPr/>
          </p:nvGrpSpPr>
          <p:grpSpPr>
            <a:xfrm>
              <a:off x="6279717" y="1305894"/>
              <a:ext cx="4980891" cy="4740789"/>
              <a:chOff x="768557" y="1319770"/>
              <a:chExt cx="4980891" cy="4740789"/>
            </a:xfrm>
          </p:grpSpPr>
          <p:grpSp>
            <p:nvGrpSpPr>
              <p:cNvPr id="13" name="Group 12">
                <a:extLst>
                  <a:ext uri="{FF2B5EF4-FFF2-40B4-BE49-F238E27FC236}">
                    <a16:creationId xmlns:a16="http://schemas.microsoft.com/office/drawing/2014/main" id="{3DB36966-51E9-2A41-EDEE-D766CF052667}"/>
                  </a:ext>
                </a:extLst>
              </p:cNvPr>
              <p:cNvGrpSpPr/>
              <p:nvPr/>
            </p:nvGrpSpPr>
            <p:grpSpPr>
              <a:xfrm>
                <a:off x="802991" y="1319770"/>
                <a:ext cx="4946457" cy="4740789"/>
                <a:chOff x="6197540" y="2053924"/>
                <a:chExt cx="4767264" cy="4740789"/>
              </a:xfrm>
            </p:grpSpPr>
            <p:sp>
              <p:nvSpPr>
                <p:cNvPr id="19" name="Rectangle: Rounded Corners 18">
                  <a:extLst>
                    <a:ext uri="{FF2B5EF4-FFF2-40B4-BE49-F238E27FC236}">
                      <a16:creationId xmlns:a16="http://schemas.microsoft.com/office/drawing/2014/main" id="{7713E4D3-34B5-F10F-B653-C8BCEA4DF792}"/>
                    </a:ext>
                  </a:extLst>
                </p:cNvPr>
                <p:cNvSpPr/>
                <p:nvPr/>
              </p:nvSpPr>
              <p:spPr>
                <a:xfrm>
                  <a:off x="6197540" y="2053924"/>
                  <a:ext cx="4767263" cy="4740789"/>
                </a:xfrm>
                <a:prstGeom prst="roundRect">
                  <a:avLst>
                    <a:gd name="adj" fmla="val 4936"/>
                  </a:avLst>
                </a:prstGeom>
                <a:solidFill>
                  <a:srgbClr val="460073"/>
                </a:solidFill>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F775DCA-A03A-4EA5-B8C2-D5EC23B9A466}"/>
                    </a:ext>
                  </a:extLst>
                </p:cNvPr>
                <p:cNvSpPr txBox="1"/>
                <p:nvPr/>
              </p:nvSpPr>
              <p:spPr>
                <a:xfrm>
                  <a:off x="6329057" y="2504438"/>
                  <a:ext cx="463574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Requires dedicated hardware: HoloLens, Magic Leap,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&gt; Has built-in tracking capabilities (hand, eye, head, hand-held controller tracking) + can integrate external tracking engine.</a:t>
                  </a:r>
                </a:p>
              </p:txBody>
            </p:sp>
          </p:grpSp>
          <p:sp>
            <p:nvSpPr>
              <p:cNvPr id="17" name="TextBox 16">
                <a:extLst>
                  <a:ext uri="{FF2B5EF4-FFF2-40B4-BE49-F238E27FC236}">
                    <a16:creationId xmlns:a16="http://schemas.microsoft.com/office/drawing/2014/main" id="{9E187CB8-9F72-4AE8-3315-8B8AAB3782CA}"/>
                  </a:ext>
                </a:extLst>
              </p:cNvPr>
              <p:cNvSpPr txBox="1"/>
              <p:nvPr/>
            </p:nvSpPr>
            <p:spPr>
              <a:xfrm>
                <a:off x="1317824" y="5392677"/>
                <a:ext cx="3699853" cy="523220"/>
              </a:xfrm>
              <a:prstGeom prst="rect">
                <a:avLst/>
              </a:prstGeom>
              <a:noFill/>
            </p:spPr>
            <p:txBody>
              <a:bodyPr wrap="square" rtlCol="0">
                <a:spAutoFit/>
              </a:bodyPr>
              <a:lstStyle/>
              <a:p>
                <a:pPr algn="ctr"/>
                <a:r>
                  <a:rPr lang="en-US" sz="1400" i="1" dirty="0">
                    <a:solidFill>
                      <a:schemeClr val="bg1"/>
                    </a:solidFill>
                  </a:rPr>
                  <a:t>Colleagues collaborate remotely via video call </a:t>
                </a:r>
              </a:p>
              <a:p>
                <a:pPr algn="ctr"/>
                <a:r>
                  <a:rPr lang="en-US" sz="1400" i="1" dirty="0">
                    <a:solidFill>
                      <a:schemeClr val="bg1"/>
                    </a:solidFill>
                  </a:rPr>
                  <a:t>on a HoloLens headset.</a:t>
                </a:r>
              </a:p>
            </p:txBody>
          </p:sp>
          <p:sp>
            <p:nvSpPr>
              <p:cNvPr id="18" name="TextBox 17">
                <a:extLst>
                  <a:ext uri="{FF2B5EF4-FFF2-40B4-BE49-F238E27FC236}">
                    <a16:creationId xmlns:a16="http://schemas.microsoft.com/office/drawing/2014/main" id="{CDC18BCC-1E69-EE52-7B4C-D32A17498994}"/>
                  </a:ext>
                </a:extLst>
              </p:cNvPr>
              <p:cNvSpPr txBox="1"/>
              <p:nvPr/>
            </p:nvSpPr>
            <p:spPr>
              <a:xfrm>
                <a:off x="768557" y="1383797"/>
                <a:ext cx="4946456" cy="400110"/>
              </a:xfrm>
              <a:prstGeom prst="rect">
                <a:avLst/>
              </a:prstGeom>
              <a:noFill/>
            </p:spPr>
            <p:txBody>
              <a:bodyPr wrap="square" rtlCol="0">
                <a:spAutoFit/>
              </a:bodyPr>
              <a:lstStyle/>
              <a:p>
                <a:pPr algn="ctr"/>
                <a:r>
                  <a:rPr lang="en-US" sz="2000" b="1" dirty="0">
                    <a:solidFill>
                      <a:schemeClr val="bg1"/>
                    </a:solidFill>
                  </a:rPr>
                  <a:t>AR Headset</a:t>
                </a:r>
              </a:p>
            </p:txBody>
          </p:sp>
        </p:grpSp>
      </p:grpSp>
      <p:pic>
        <p:nvPicPr>
          <p:cNvPr id="27" name="Picture 2" descr="Apps, services en oplossingen voor HoloLens 2 | Microsoft HoloLens">
            <a:extLst>
              <a:ext uri="{FF2B5EF4-FFF2-40B4-BE49-F238E27FC236}">
                <a16:creationId xmlns:a16="http://schemas.microsoft.com/office/drawing/2014/main" id="{AC7DF965-FF65-EDA7-CAA0-BA5F64036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07" r="4460"/>
          <a:stretch/>
        </p:blipFill>
        <p:spPr bwMode="auto">
          <a:xfrm>
            <a:off x="7002049" y="2723561"/>
            <a:ext cx="3858017" cy="26460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60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BD7648C6-E940-F075-9502-87CDCFA9B573}"/>
              </a:ext>
            </a:extLst>
          </p:cNvPr>
          <p:cNvGrpSpPr/>
          <p:nvPr/>
        </p:nvGrpSpPr>
        <p:grpSpPr>
          <a:xfrm>
            <a:off x="9621673" y="6226825"/>
            <a:ext cx="2379333" cy="526911"/>
            <a:chOff x="9639870" y="6240138"/>
            <a:chExt cx="2379333" cy="526911"/>
          </a:xfrm>
        </p:grpSpPr>
        <p:pic>
          <p:nvPicPr>
            <p:cNvPr id="55" name="Picture 54">
              <a:extLst>
                <a:ext uri="{FF2B5EF4-FFF2-40B4-BE49-F238E27FC236}">
                  <a16:creationId xmlns:a16="http://schemas.microsoft.com/office/drawing/2014/main" id="{5930BE94-A154-91B6-6040-C1D994AD2E79}"/>
                </a:ext>
              </a:extLst>
            </p:cNvPr>
            <p:cNvPicPr>
              <a:picLocks noChangeAspect="1"/>
            </p:cNvPicPr>
            <p:nvPr/>
          </p:nvPicPr>
          <p:blipFill>
            <a:blip r:embed="rId5"/>
            <a:stretch>
              <a:fillRect/>
            </a:stretch>
          </p:blipFill>
          <p:spPr>
            <a:xfrm>
              <a:off x="11285871" y="6240138"/>
              <a:ext cx="733332" cy="504166"/>
            </a:xfrm>
            <a:prstGeom prst="rect">
              <a:avLst/>
            </a:prstGeom>
          </p:spPr>
        </p:pic>
        <p:pic>
          <p:nvPicPr>
            <p:cNvPr id="56" name="image10.png">
              <a:extLst>
                <a:ext uri="{FF2B5EF4-FFF2-40B4-BE49-F238E27FC236}">
                  <a16:creationId xmlns:a16="http://schemas.microsoft.com/office/drawing/2014/main" id="{DCC18C62-C962-8E10-57C7-22DD83DA83BD}"/>
                </a:ext>
              </a:extLst>
            </p:cNvPr>
            <p:cNvPicPr/>
            <p:nvPr/>
          </p:nvPicPr>
          <p:blipFill>
            <a:blip r:embed="rId6"/>
            <a:srcRect/>
            <a:stretch>
              <a:fillRect/>
            </a:stretch>
          </p:blipFill>
          <p:spPr>
            <a:xfrm>
              <a:off x="9639870" y="6543263"/>
              <a:ext cx="1674124" cy="223786"/>
            </a:xfrm>
            <a:prstGeom prst="rect">
              <a:avLst/>
            </a:prstGeom>
            <a:ln/>
          </p:spPr>
        </p:pic>
      </p:grpSp>
      <p:grpSp>
        <p:nvGrpSpPr>
          <p:cNvPr id="57" name="Group 56">
            <a:extLst>
              <a:ext uri="{FF2B5EF4-FFF2-40B4-BE49-F238E27FC236}">
                <a16:creationId xmlns:a16="http://schemas.microsoft.com/office/drawing/2014/main" id="{58CBBC3E-ED09-6E68-DFC7-DC6500DB2DB0}"/>
              </a:ext>
            </a:extLst>
          </p:cNvPr>
          <p:cNvGrpSpPr/>
          <p:nvPr/>
        </p:nvGrpSpPr>
        <p:grpSpPr>
          <a:xfrm>
            <a:off x="95202" y="110946"/>
            <a:ext cx="7632722" cy="803903"/>
            <a:chOff x="95202" y="110946"/>
            <a:chExt cx="7632722" cy="803903"/>
          </a:xfrm>
        </p:grpSpPr>
        <p:sp>
          <p:nvSpPr>
            <p:cNvPr id="46" name="TextBox 45">
              <a:extLst>
                <a:ext uri="{FF2B5EF4-FFF2-40B4-BE49-F238E27FC236}">
                  <a16:creationId xmlns:a16="http://schemas.microsoft.com/office/drawing/2014/main" id="{3142268C-527F-5D8A-B52F-546F578DCE87}"/>
                </a:ext>
              </a:extLst>
            </p:cNvPr>
            <p:cNvSpPr txBox="1"/>
            <p:nvPr/>
          </p:nvSpPr>
          <p:spPr>
            <a:xfrm>
              <a:off x="95202" y="391629"/>
              <a:ext cx="5361211" cy="523220"/>
            </a:xfrm>
            <a:prstGeom prst="rect">
              <a:avLst/>
            </a:prstGeom>
            <a:noFill/>
          </p:spPr>
          <p:txBody>
            <a:bodyPr wrap="none" rtlCol="0">
              <a:spAutoFit/>
            </a:bodyPr>
            <a:lstStyle/>
            <a:p>
              <a:r>
                <a:rPr lang="en-US" sz="2800" b="1" dirty="0">
                  <a:solidFill>
                    <a:srgbClr val="A100FF"/>
                  </a:solidFill>
                </a:rPr>
                <a:t>WebAR Prototype: Show Don’t Tell</a:t>
              </a:r>
            </a:p>
          </p:txBody>
        </p:sp>
        <p:grpSp>
          <p:nvGrpSpPr>
            <p:cNvPr id="47" name="Group 46">
              <a:extLst>
                <a:ext uri="{FF2B5EF4-FFF2-40B4-BE49-F238E27FC236}">
                  <a16:creationId xmlns:a16="http://schemas.microsoft.com/office/drawing/2014/main" id="{934EF676-5C0E-719A-4B88-54C7C56E9812}"/>
                </a:ext>
              </a:extLst>
            </p:cNvPr>
            <p:cNvGrpSpPr/>
            <p:nvPr/>
          </p:nvGrpSpPr>
          <p:grpSpPr>
            <a:xfrm>
              <a:off x="165824" y="110946"/>
              <a:ext cx="7562100" cy="324000"/>
              <a:chOff x="165824" y="85547"/>
              <a:chExt cx="5465613" cy="252013"/>
            </a:xfrm>
          </p:grpSpPr>
          <p:sp>
            <p:nvSpPr>
              <p:cNvPr id="48" name="Arrow: Pentagon 47">
                <a:extLst>
                  <a:ext uri="{FF2B5EF4-FFF2-40B4-BE49-F238E27FC236}">
                    <a16:creationId xmlns:a16="http://schemas.microsoft.com/office/drawing/2014/main" id="{21F8FF6F-267A-4ABA-584C-DEB0053A246A}"/>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49" name="Arrow: Chevron 48">
                <a:extLst>
                  <a:ext uri="{FF2B5EF4-FFF2-40B4-BE49-F238E27FC236}">
                    <a16:creationId xmlns:a16="http://schemas.microsoft.com/office/drawing/2014/main" id="{1EF6ADDE-F1DC-B848-783C-D0560410C12B}"/>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50" name="Arrow: Chevron 49">
                <a:extLst>
                  <a:ext uri="{FF2B5EF4-FFF2-40B4-BE49-F238E27FC236}">
                    <a16:creationId xmlns:a16="http://schemas.microsoft.com/office/drawing/2014/main" id="{C1C5C8CD-81E2-3552-1691-53E7D4F441AE}"/>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51" name="Arrow: Chevron 50">
                <a:extLst>
                  <a:ext uri="{FF2B5EF4-FFF2-40B4-BE49-F238E27FC236}">
                    <a16:creationId xmlns:a16="http://schemas.microsoft.com/office/drawing/2014/main" id="{1244F506-1BE3-6990-237D-B516C795DB50}"/>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52" name="Arrow: Chevron 51">
                <a:extLst>
                  <a:ext uri="{FF2B5EF4-FFF2-40B4-BE49-F238E27FC236}">
                    <a16:creationId xmlns:a16="http://schemas.microsoft.com/office/drawing/2014/main" id="{CC4D6898-1AA2-DCE9-04DA-647F21F4576C}"/>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9" name="Group 18">
            <a:extLst>
              <a:ext uri="{FF2B5EF4-FFF2-40B4-BE49-F238E27FC236}">
                <a16:creationId xmlns:a16="http://schemas.microsoft.com/office/drawing/2014/main" id="{E71C58C8-651A-6A24-B320-633CBBDE6978}"/>
              </a:ext>
            </a:extLst>
          </p:cNvPr>
          <p:cNvGrpSpPr/>
          <p:nvPr/>
        </p:nvGrpSpPr>
        <p:grpSpPr>
          <a:xfrm>
            <a:off x="814984" y="1367000"/>
            <a:ext cx="5148872" cy="4919535"/>
            <a:chOff x="188684" y="1367000"/>
            <a:chExt cx="5148872" cy="4919535"/>
          </a:xfrm>
        </p:grpSpPr>
        <p:pic>
          <p:nvPicPr>
            <p:cNvPr id="1026" name="Picture 2" descr="No description available.">
              <a:extLst>
                <a:ext uri="{FF2B5EF4-FFF2-40B4-BE49-F238E27FC236}">
                  <a16:creationId xmlns:a16="http://schemas.microsoft.com/office/drawing/2014/main" id="{B428F333-AE6D-EE34-33AC-08BAE18A3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904" y="1367000"/>
              <a:ext cx="3689652" cy="4919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3A7330-CA9C-C2B7-E487-F07012D786A3}"/>
                </a:ext>
              </a:extLst>
            </p:cNvPr>
            <p:cNvSpPr txBox="1"/>
            <p:nvPr/>
          </p:nvSpPr>
          <p:spPr>
            <a:xfrm>
              <a:off x="188684" y="5380826"/>
              <a:ext cx="1240066" cy="646331"/>
            </a:xfrm>
            <a:prstGeom prst="rect">
              <a:avLst/>
            </a:prstGeom>
            <a:noFill/>
          </p:spPr>
          <p:txBody>
            <a:bodyPr wrap="square" rtlCol="0">
              <a:spAutoFit/>
            </a:bodyPr>
            <a:lstStyle/>
            <a:p>
              <a:r>
                <a:rPr lang="en-US" sz="1200" b="1" i="1" dirty="0"/>
                <a:t>Microcontroller connected to sensor</a:t>
              </a:r>
            </a:p>
          </p:txBody>
        </p:sp>
        <p:cxnSp>
          <p:nvCxnSpPr>
            <p:cNvPr id="4" name="Straight Arrow Connector 3">
              <a:extLst>
                <a:ext uri="{FF2B5EF4-FFF2-40B4-BE49-F238E27FC236}">
                  <a16:creationId xmlns:a16="http://schemas.microsoft.com/office/drawing/2014/main" id="{1D6A2D5C-F8C1-557C-5A86-3601E28D3199}"/>
                </a:ext>
              </a:extLst>
            </p:cNvPr>
            <p:cNvCxnSpPr>
              <a:cxnSpLocks/>
              <a:stCxn id="2" idx="3"/>
            </p:cNvCxnSpPr>
            <p:nvPr/>
          </p:nvCxnSpPr>
          <p:spPr>
            <a:xfrm>
              <a:off x="1428750" y="5703992"/>
              <a:ext cx="133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C2E7A0-3C40-2905-CE8E-BA903E9AB659}"/>
                </a:ext>
              </a:extLst>
            </p:cNvPr>
            <p:cNvSpPr txBox="1"/>
            <p:nvPr/>
          </p:nvSpPr>
          <p:spPr>
            <a:xfrm>
              <a:off x="188684" y="2207096"/>
              <a:ext cx="1329196" cy="276999"/>
            </a:xfrm>
            <a:prstGeom prst="rect">
              <a:avLst/>
            </a:prstGeom>
            <a:noFill/>
          </p:spPr>
          <p:txBody>
            <a:bodyPr wrap="square" rtlCol="0">
              <a:spAutoFit/>
            </a:bodyPr>
            <a:lstStyle/>
            <a:p>
              <a:r>
                <a:rPr lang="en-US" sz="1200" b="1" i="1" dirty="0"/>
                <a:t>Image marker</a:t>
              </a:r>
            </a:p>
          </p:txBody>
        </p:sp>
        <p:cxnSp>
          <p:nvCxnSpPr>
            <p:cNvPr id="10" name="Straight Arrow Connector 9">
              <a:extLst>
                <a:ext uri="{FF2B5EF4-FFF2-40B4-BE49-F238E27FC236}">
                  <a16:creationId xmlns:a16="http://schemas.microsoft.com/office/drawing/2014/main" id="{CCF6004D-6989-DFFF-AAB2-8490842C41C6}"/>
                </a:ext>
              </a:extLst>
            </p:cNvPr>
            <p:cNvCxnSpPr>
              <a:cxnSpLocks/>
            </p:cNvCxnSpPr>
            <p:nvPr/>
          </p:nvCxnSpPr>
          <p:spPr>
            <a:xfrm flipV="1">
              <a:off x="1437870" y="2345595"/>
              <a:ext cx="1656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61514D-99D6-B337-C361-94C12D9BBA89}"/>
                </a:ext>
              </a:extLst>
            </p:cNvPr>
            <p:cNvSpPr txBox="1"/>
            <p:nvPr/>
          </p:nvSpPr>
          <p:spPr>
            <a:xfrm>
              <a:off x="188684" y="4293231"/>
              <a:ext cx="1240066" cy="461665"/>
            </a:xfrm>
            <a:prstGeom prst="rect">
              <a:avLst/>
            </a:prstGeom>
            <a:noFill/>
          </p:spPr>
          <p:txBody>
            <a:bodyPr wrap="square" rtlCol="0">
              <a:spAutoFit/>
            </a:bodyPr>
            <a:lstStyle/>
            <a:p>
              <a:r>
                <a:rPr lang="en-US" sz="1200" b="1" i="1" dirty="0"/>
                <a:t>Soil moisture sensor</a:t>
              </a:r>
            </a:p>
          </p:txBody>
        </p:sp>
        <p:cxnSp>
          <p:nvCxnSpPr>
            <p:cNvPr id="13" name="Straight Arrow Connector 12">
              <a:extLst>
                <a:ext uri="{FF2B5EF4-FFF2-40B4-BE49-F238E27FC236}">
                  <a16:creationId xmlns:a16="http://schemas.microsoft.com/office/drawing/2014/main" id="{55677AD1-8F48-6799-766A-2D13EED352B0}"/>
                </a:ext>
              </a:extLst>
            </p:cNvPr>
            <p:cNvCxnSpPr>
              <a:cxnSpLocks/>
              <a:stCxn id="12" idx="3"/>
            </p:cNvCxnSpPr>
            <p:nvPr/>
          </p:nvCxnSpPr>
          <p:spPr>
            <a:xfrm>
              <a:off x="1428750" y="4524064"/>
              <a:ext cx="1764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webar-prototype-demo">
            <a:hlinkClick r:id="" action="ppaction://media"/>
            <a:extLst>
              <a:ext uri="{FF2B5EF4-FFF2-40B4-BE49-F238E27FC236}">
                <a16:creationId xmlns:a16="http://schemas.microsoft.com/office/drawing/2014/main" id="{3858F3E0-C152-71BB-A873-B5F23987392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264226" y="747210"/>
            <a:ext cx="2745140" cy="5935439"/>
          </a:xfrm>
          <a:prstGeom prst="rect">
            <a:avLst/>
          </a:prstGeom>
        </p:spPr>
      </p:pic>
    </p:spTree>
    <p:extLst>
      <p:ext uri="{BB962C8B-B14F-4D97-AF65-F5344CB8AC3E}">
        <p14:creationId xmlns:p14="http://schemas.microsoft.com/office/powerpoint/2010/main" val="34286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7" name="Group 1096">
            <a:extLst>
              <a:ext uri="{FF2B5EF4-FFF2-40B4-BE49-F238E27FC236}">
                <a16:creationId xmlns:a16="http://schemas.microsoft.com/office/drawing/2014/main" id="{6A22AABF-5AAF-0272-59C3-C49FAD90C363}"/>
              </a:ext>
            </a:extLst>
          </p:cNvPr>
          <p:cNvGrpSpPr/>
          <p:nvPr/>
        </p:nvGrpSpPr>
        <p:grpSpPr>
          <a:xfrm>
            <a:off x="9113102" y="1569051"/>
            <a:ext cx="1511775" cy="1873264"/>
            <a:chOff x="9113102" y="1569051"/>
            <a:chExt cx="1511775" cy="1873264"/>
          </a:xfrm>
        </p:grpSpPr>
        <p:cxnSp>
          <p:nvCxnSpPr>
            <p:cNvPr id="33" name="Connector: Elbow 32">
              <a:extLst>
                <a:ext uri="{FF2B5EF4-FFF2-40B4-BE49-F238E27FC236}">
                  <a16:creationId xmlns:a16="http://schemas.microsoft.com/office/drawing/2014/main" id="{EC0F0D89-3025-B7D5-7C6D-E5B639429E9D}"/>
                </a:ext>
              </a:extLst>
            </p:cNvPr>
            <p:cNvCxnSpPr>
              <a:cxnSpLocks/>
            </p:cNvCxnSpPr>
            <p:nvPr/>
          </p:nvCxnSpPr>
          <p:spPr>
            <a:xfrm>
              <a:off x="9113102" y="1569051"/>
              <a:ext cx="1511775" cy="187326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3F26E6B-DA7B-B207-EBD9-D9D200018215}"/>
                </a:ext>
              </a:extLst>
            </p:cNvPr>
            <p:cNvSpPr txBox="1"/>
            <p:nvPr/>
          </p:nvSpPr>
          <p:spPr>
            <a:xfrm>
              <a:off x="9186379" y="1573888"/>
              <a:ext cx="1294184" cy="261610"/>
            </a:xfrm>
            <a:prstGeom prst="rect">
              <a:avLst/>
            </a:prstGeom>
            <a:noFill/>
          </p:spPr>
          <p:txBody>
            <a:bodyPr wrap="square" rtlCol="0">
              <a:spAutoFit/>
            </a:bodyPr>
            <a:lstStyle/>
            <a:p>
              <a:r>
                <a:rPr lang="en-US" sz="1100" dirty="0"/>
                <a:t>Writes sensor data</a:t>
              </a:r>
            </a:p>
          </p:txBody>
        </p:sp>
      </p:grpSp>
      <p:grpSp>
        <p:nvGrpSpPr>
          <p:cNvPr id="1064" name="Group 1063">
            <a:extLst>
              <a:ext uri="{FF2B5EF4-FFF2-40B4-BE49-F238E27FC236}">
                <a16:creationId xmlns:a16="http://schemas.microsoft.com/office/drawing/2014/main" id="{C42A4B1E-AC6F-6484-AFE5-33F4B76628DB}"/>
              </a:ext>
            </a:extLst>
          </p:cNvPr>
          <p:cNvGrpSpPr/>
          <p:nvPr/>
        </p:nvGrpSpPr>
        <p:grpSpPr>
          <a:xfrm>
            <a:off x="750460" y="2717587"/>
            <a:ext cx="2695390" cy="1511136"/>
            <a:chOff x="750460" y="2717587"/>
            <a:chExt cx="2695390" cy="1511136"/>
          </a:xfrm>
        </p:grpSpPr>
        <p:sp>
          <p:nvSpPr>
            <p:cNvPr id="1029" name="TextBox 1028">
              <a:extLst>
                <a:ext uri="{FF2B5EF4-FFF2-40B4-BE49-F238E27FC236}">
                  <a16:creationId xmlns:a16="http://schemas.microsoft.com/office/drawing/2014/main" id="{65BEC863-6B55-B13B-B5B7-F7A2203E8CEC}"/>
                </a:ext>
              </a:extLst>
            </p:cNvPr>
            <p:cNvSpPr txBox="1"/>
            <p:nvPr/>
          </p:nvSpPr>
          <p:spPr>
            <a:xfrm>
              <a:off x="1519671" y="2721290"/>
              <a:ext cx="1846777" cy="600164"/>
            </a:xfrm>
            <a:prstGeom prst="rect">
              <a:avLst/>
            </a:prstGeom>
            <a:noFill/>
          </p:spPr>
          <p:txBody>
            <a:bodyPr wrap="square" rtlCol="0">
              <a:spAutoFit/>
            </a:bodyPr>
            <a:lstStyle/>
            <a:p>
              <a:r>
                <a:rPr lang="en-US" sz="1100" dirty="0"/>
                <a:t>Browser hits CloudFront’s endpoint. CloudFront returns static assets via HTTPS</a:t>
              </a:r>
            </a:p>
          </p:txBody>
        </p:sp>
        <p:cxnSp>
          <p:nvCxnSpPr>
            <p:cNvPr id="1140" name="Connector: Elbow 1139">
              <a:extLst>
                <a:ext uri="{FF2B5EF4-FFF2-40B4-BE49-F238E27FC236}">
                  <a16:creationId xmlns:a16="http://schemas.microsoft.com/office/drawing/2014/main" id="{610782D7-B553-5ED7-FC99-6F6EBE615736}"/>
                </a:ext>
              </a:extLst>
            </p:cNvPr>
            <p:cNvCxnSpPr>
              <a:cxnSpLocks/>
              <a:stCxn id="1036" idx="0"/>
              <a:endCxn id="24" idx="1"/>
            </p:cNvCxnSpPr>
            <p:nvPr/>
          </p:nvCxnSpPr>
          <p:spPr>
            <a:xfrm rot="5400000" flipH="1" flipV="1">
              <a:off x="1961456" y="1984261"/>
              <a:ext cx="751068" cy="2217720"/>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67" name="Group 1066">
              <a:extLst>
                <a:ext uri="{FF2B5EF4-FFF2-40B4-BE49-F238E27FC236}">
                  <a16:creationId xmlns:a16="http://schemas.microsoft.com/office/drawing/2014/main" id="{1F82F498-7C0B-57D7-7C2E-581885F7C914}"/>
                </a:ext>
              </a:extLst>
            </p:cNvPr>
            <p:cNvGrpSpPr/>
            <p:nvPr/>
          </p:nvGrpSpPr>
          <p:grpSpPr>
            <a:xfrm>
              <a:off x="750460" y="3468655"/>
              <a:ext cx="1178571" cy="760068"/>
              <a:chOff x="1293950" y="3697255"/>
              <a:chExt cx="1178571" cy="760068"/>
            </a:xfrm>
          </p:grpSpPr>
          <p:pic>
            <p:nvPicPr>
              <p:cNvPr id="1036" name="Picture 12" descr="Browser - Free seo and web icons">
                <a:extLst>
                  <a:ext uri="{FF2B5EF4-FFF2-40B4-BE49-F238E27FC236}">
                    <a16:creationId xmlns:a16="http://schemas.microsoft.com/office/drawing/2014/main" id="{AEE140B3-F575-8686-1723-DCDD40EF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620" y="3697255"/>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52369A-4021-C621-7099-887F6A3376A9}"/>
                  </a:ext>
                </a:extLst>
              </p:cNvPr>
              <p:cNvSpPr txBox="1"/>
              <p:nvPr/>
            </p:nvSpPr>
            <p:spPr>
              <a:xfrm>
                <a:off x="1293950" y="4211102"/>
                <a:ext cx="1178571" cy="246221"/>
              </a:xfrm>
              <a:prstGeom prst="rect">
                <a:avLst/>
              </a:prstGeom>
              <a:noFill/>
            </p:spPr>
            <p:txBody>
              <a:bodyPr wrap="square" rtlCol="0">
                <a:spAutoFit/>
              </a:bodyPr>
              <a:lstStyle/>
              <a:p>
                <a:r>
                  <a:rPr lang="en-US" sz="1000" b="1" dirty="0">
                    <a:solidFill>
                      <a:srgbClr val="A100FF"/>
                    </a:solidFill>
                  </a:rPr>
                  <a:t>User’s browser</a:t>
                </a:r>
              </a:p>
            </p:txBody>
          </p:sp>
        </p:grpSp>
      </p:grpSp>
      <p:grpSp>
        <p:nvGrpSpPr>
          <p:cNvPr id="1095" name="Group 1094">
            <a:extLst>
              <a:ext uri="{FF2B5EF4-FFF2-40B4-BE49-F238E27FC236}">
                <a16:creationId xmlns:a16="http://schemas.microsoft.com/office/drawing/2014/main" id="{AE70A28A-CE5F-14FB-E733-0BBD7762FDF0}"/>
              </a:ext>
            </a:extLst>
          </p:cNvPr>
          <p:cNvGrpSpPr/>
          <p:nvPr/>
        </p:nvGrpSpPr>
        <p:grpSpPr>
          <a:xfrm>
            <a:off x="4295771" y="1229298"/>
            <a:ext cx="5290526" cy="1010671"/>
            <a:chOff x="4295771" y="1229298"/>
            <a:chExt cx="5290526" cy="1010671"/>
          </a:xfrm>
        </p:grpSpPr>
        <p:cxnSp>
          <p:nvCxnSpPr>
            <p:cNvPr id="29" name="Straight Arrow Connector 28">
              <a:extLst>
                <a:ext uri="{FF2B5EF4-FFF2-40B4-BE49-F238E27FC236}">
                  <a16:creationId xmlns:a16="http://schemas.microsoft.com/office/drawing/2014/main" id="{9EB2C4EB-A811-3504-B43E-2D0140ECC46F}"/>
                </a:ext>
              </a:extLst>
            </p:cNvPr>
            <p:cNvCxnSpPr>
              <a:cxnSpLocks/>
            </p:cNvCxnSpPr>
            <p:nvPr/>
          </p:nvCxnSpPr>
          <p:spPr>
            <a:xfrm>
              <a:off x="4295771" y="1566937"/>
              <a:ext cx="4135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C3FAE23-2B68-2EEF-F2A2-901D20E6C7D0}"/>
                </a:ext>
              </a:extLst>
            </p:cNvPr>
            <p:cNvSpPr txBox="1"/>
            <p:nvPr/>
          </p:nvSpPr>
          <p:spPr>
            <a:xfrm>
              <a:off x="4366908" y="1544990"/>
              <a:ext cx="2009635" cy="600164"/>
            </a:xfrm>
            <a:prstGeom prst="rect">
              <a:avLst/>
            </a:prstGeom>
            <a:noFill/>
          </p:spPr>
          <p:txBody>
            <a:bodyPr wrap="square" rtlCol="0">
              <a:spAutoFit/>
            </a:bodyPr>
            <a:lstStyle/>
            <a:p>
              <a:r>
                <a:rPr lang="en-US" sz="1100" dirty="0"/>
                <a:t>Uses sensor’s device certificate to authenticate + publish to AWS IoT’s MQTTS broker</a:t>
              </a:r>
            </a:p>
          </p:txBody>
        </p:sp>
        <p:grpSp>
          <p:nvGrpSpPr>
            <p:cNvPr id="1084" name="Group 1083">
              <a:extLst>
                <a:ext uri="{FF2B5EF4-FFF2-40B4-BE49-F238E27FC236}">
                  <a16:creationId xmlns:a16="http://schemas.microsoft.com/office/drawing/2014/main" id="{EA45BD3B-F3A5-FB79-7AD8-17DF6B388DD3}"/>
                </a:ext>
              </a:extLst>
            </p:cNvPr>
            <p:cNvGrpSpPr/>
            <p:nvPr/>
          </p:nvGrpSpPr>
          <p:grpSpPr>
            <a:xfrm>
              <a:off x="8037725" y="1229298"/>
              <a:ext cx="1548572" cy="1010671"/>
              <a:chOff x="6401377" y="776848"/>
              <a:chExt cx="1548572" cy="1010671"/>
            </a:xfrm>
          </p:grpSpPr>
          <p:pic>
            <p:nvPicPr>
              <p:cNvPr id="1034" name="Picture 10" descr="AWS IoT 1-Click - Apps on Google Play">
                <a:extLst>
                  <a:ext uri="{FF2B5EF4-FFF2-40B4-BE49-F238E27FC236}">
                    <a16:creationId xmlns:a16="http://schemas.microsoft.com/office/drawing/2014/main" id="{579E0BB4-9208-BF63-619B-9D3ADA98D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374" y="776848"/>
                <a:ext cx="675277" cy="6752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81F38E2-308F-49E9-D79C-E5AF95BC86C7}"/>
                  </a:ext>
                </a:extLst>
              </p:cNvPr>
              <p:cNvSpPr txBox="1"/>
              <p:nvPr/>
            </p:nvSpPr>
            <p:spPr>
              <a:xfrm>
                <a:off x="6401377" y="1387409"/>
                <a:ext cx="1548572" cy="400110"/>
              </a:xfrm>
              <a:prstGeom prst="rect">
                <a:avLst/>
              </a:prstGeom>
              <a:noFill/>
            </p:spPr>
            <p:txBody>
              <a:bodyPr wrap="square" rtlCol="0">
                <a:spAutoFit/>
              </a:bodyPr>
              <a:lstStyle/>
              <a:p>
                <a:pPr algn="ctr"/>
                <a:r>
                  <a:rPr lang="en-US" sz="1000" b="1" dirty="0">
                    <a:solidFill>
                      <a:srgbClr val="A100FF"/>
                    </a:solidFill>
                  </a:rPr>
                  <a:t>Sensor mgmt </a:t>
                </a:r>
              </a:p>
              <a:p>
                <a:pPr algn="ctr"/>
                <a:r>
                  <a:rPr lang="en-US" sz="1000" b="1" dirty="0">
                    <a:solidFill>
                      <a:srgbClr val="A100FF"/>
                    </a:solidFill>
                  </a:rPr>
                  <a:t>&amp; sensor data ingestion</a:t>
                </a:r>
              </a:p>
            </p:txBody>
          </p:sp>
        </p:grpSp>
      </p:grpSp>
      <p:grpSp>
        <p:nvGrpSpPr>
          <p:cNvPr id="1060" name="Group 1059">
            <a:extLst>
              <a:ext uri="{FF2B5EF4-FFF2-40B4-BE49-F238E27FC236}">
                <a16:creationId xmlns:a16="http://schemas.microsoft.com/office/drawing/2014/main" id="{9109225C-ABA0-36B5-224B-020A56071E1F}"/>
              </a:ext>
            </a:extLst>
          </p:cNvPr>
          <p:cNvGrpSpPr/>
          <p:nvPr/>
        </p:nvGrpSpPr>
        <p:grpSpPr>
          <a:xfrm>
            <a:off x="1654542" y="4539957"/>
            <a:ext cx="1386138" cy="874229"/>
            <a:chOff x="1654542" y="4539957"/>
            <a:chExt cx="1386138" cy="874229"/>
          </a:xfrm>
        </p:grpSpPr>
        <p:cxnSp>
          <p:nvCxnSpPr>
            <p:cNvPr id="56" name="Straight Arrow Connector 55">
              <a:extLst>
                <a:ext uri="{FF2B5EF4-FFF2-40B4-BE49-F238E27FC236}">
                  <a16:creationId xmlns:a16="http://schemas.microsoft.com/office/drawing/2014/main" id="{DB6E83D1-1041-F8D1-899D-203EFFFCEB83}"/>
                </a:ext>
              </a:extLst>
            </p:cNvPr>
            <p:cNvCxnSpPr>
              <a:cxnSpLocks/>
            </p:cNvCxnSpPr>
            <p:nvPr/>
          </p:nvCxnSpPr>
          <p:spPr>
            <a:xfrm flipV="1">
              <a:off x="1654542" y="4868303"/>
              <a:ext cx="432000" cy="15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96" name="Group 1095">
              <a:extLst>
                <a:ext uri="{FF2B5EF4-FFF2-40B4-BE49-F238E27FC236}">
                  <a16:creationId xmlns:a16="http://schemas.microsoft.com/office/drawing/2014/main" id="{A3BE1F31-484F-70C3-AA77-15DFBE668B67}"/>
                </a:ext>
              </a:extLst>
            </p:cNvPr>
            <p:cNvGrpSpPr/>
            <p:nvPr/>
          </p:nvGrpSpPr>
          <p:grpSpPr>
            <a:xfrm>
              <a:off x="1899082" y="4539957"/>
              <a:ext cx="1141598" cy="874229"/>
              <a:chOff x="1000912" y="4403737"/>
              <a:chExt cx="1141598" cy="874229"/>
            </a:xfrm>
          </p:grpSpPr>
          <p:pic>
            <p:nvPicPr>
              <p:cNvPr id="8" name="Picture 2" descr="Azure DevOps - Actendo">
                <a:extLst>
                  <a:ext uri="{FF2B5EF4-FFF2-40B4-BE49-F238E27FC236}">
                    <a16:creationId xmlns:a16="http://schemas.microsoft.com/office/drawing/2014/main" id="{714DFADC-887B-DCF1-5F7D-A689BF5DD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49" t="1141" r="10759" b="270"/>
              <a:stretch/>
            </p:blipFill>
            <p:spPr bwMode="auto">
              <a:xfrm>
                <a:off x="1191404" y="4403737"/>
                <a:ext cx="828000" cy="656692"/>
              </a:xfrm>
              <a:prstGeom prst="rect">
                <a:avLst/>
              </a:prstGeom>
              <a:noFill/>
              <a:extLst>
                <a:ext uri="{909E8E84-426E-40DD-AFC4-6F175D3DCCD1}">
                  <a14:hiddenFill xmlns:a14="http://schemas.microsoft.com/office/drawing/2010/main">
                    <a:solidFill>
                      <a:srgbClr val="FFFFFF"/>
                    </a:solidFill>
                  </a14:hiddenFill>
                </a:ext>
              </a:extLst>
            </p:spPr>
          </p:pic>
          <p:sp>
            <p:nvSpPr>
              <p:cNvPr id="1121" name="TextBox 1120">
                <a:extLst>
                  <a:ext uri="{FF2B5EF4-FFF2-40B4-BE49-F238E27FC236}">
                    <a16:creationId xmlns:a16="http://schemas.microsoft.com/office/drawing/2014/main" id="{8661F4DB-CBCD-5507-90AE-D4C1011EC53C}"/>
                  </a:ext>
                </a:extLst>
              </p:cNvPr>
              <p:cNvSpPr txBox="1"/>
              <p:nvPr/>
            </p:nvSpPr>
            <p:spPr>
              <a:xfrm>
                <a:off x="1000912" y="5031745"/>
                <a:ext cx="1141598" cy="246221"/>
              </a:xfrm>
              <a:prstGeom prst="rect">
                <a:avLst/>
              </a:prstGeom>
              <a:noFill/>
            </p:spPr>
            <p:txBody>
              <a:bodyPr wrap="square" rtlCol="0">
                <a:spAutoFit/>
              </a:bodyPr>
              <a:lstStyle/>
              <a:p>
                <a:pPr algn="ctr"/>
                <a:r>
                  <a:rPr lang="en-US" sz="1000" b="1" dirty="0">
                    <a:solidFill>
                      <a:srgbClr val="A100FF"/>
                    </a:solidFill>
                  </a:rPr>
                  <a:t>CI/ CD</a:t>
                </a:r>
              </a:p>
            </p:txBody>
          </p:sp>
        </p:grpSp>
      </p:grpSp>
      <p:sp>
        <p:nvSpPr>
          <p:cNvPr id="1053" name="TextBox 1052">
            <a:extLst>
              <a:ext uri="{FF2B5EF4-FFF2-40B4-BE49-F238E27FC236}">
                <a16:creationId xmlns:a16="http://schemas.microsoft.com/office/drawing/2014/main" id="{5B139088-B304-6342-E793-01658AD58906}"/>
              </a:ext>
            </a:extLst>
          </p:cNvPr>
          <p:cNvSpPr txBox="1"/>
          <p:nvPr/>
        </p:nvSpPr>
        <p:spPr>
          <a:xfrm>
            <a:off x="4380781" y="2726941"/>
            <a:ext cx="2092759" cy="600164"/>
          </a:xfrm>
          <a:prstGeom prst="rect">
            <a:avLst/>
          </a:prstGeom>
          <a:noFill/>
        </p:spPr>
        <p:txBody>
          <a:bodyPr wrap="square" rtlCol="0">
            <a:spAutoFit/>
          </a:bodyPr>
          <a:lstStyle/>
          <a:p>
            <a:r>
              <a:rPr lang="en-US" sz="1100" dirty="0"/>
              <a:t>Queries front-end assets (HTML, CSS, JS, media) and cache them at edge nodes</a:t>
            </a:r>
          </a:p>
        </p:txBody>
      </p:sp>
      <p:grpSp>
        <p:nvGrpSpPr>
          <p:cNvPr id="1079" name="Group 1078">
            <a:extLst>
              <a:ext uri="{FF2B5EF4-FFF2-40B4-BE49-F238E27FC236}">
                <a16:creationId xmlns:a16="http://schemas.microsoft.com/office/drawing/2014/main" id="{3E294D14-C364-29BB-790A-15AF41E4A3D2}"/>
              </a:ext>
            </a:extLst>
          </p:cNvPr>
          <p:cNvGrpSpPr/>
          <p:nvPr/>
        </p:nvGrpSpPr>
        <p:grpSpPr>
          <a:xfrm>
            <a:off x="1498130" y="3735612"/>
            <a:ext cx="9168791" cy="2714207"/>
            <a:chOff x="1498130" y="3735612"/>
            <a:chExt cx="9168791" cy="2714207"/>
          </a:xfrm>
        </p:grpSpPr>
        <p:grpSp>
          <p:nvGrpSpPr>
            <p:cNvPr id="1078" name="Group 1077">
              <a:extLst>
                <a:ext uri="{FF2B5EF4-FFF2-40B4-BE49-F238E27FC236}">
                  <a16:creationId xmlns:a16="http://schemas.microsoft.com/office/drawing/2014/main" id="{76345EC9-9BD7-08DC-7EC4-25E4D68F64D7}"/>
                </a:ext>
              </a:extLst>
            </p:cNvPr>
            <p:cNvGrpSpPr/>
            <p:nvPr/>
          </p:nvGrpSpPr>
          <p:grpSpPr>
            <a:xfrm>
              <a:off x="1498130" y="3735612"/>
              <a:ext cx="9168791" cy="2630247"/>
              <a:chOff x="1498130" y="3738655"/>
              <a:chExt cx="9168791" cy="2630247"/>
            </a:xfrm>
          </p:grpSpPr>
          <p:cxnSp>
            <p:nvCxnSpPr>
              <p:cNvPr id="46" name="Connector: Elbow 45">
                <a:extLst>
                  <a:ext uri="{FF2B5EF4-FFF2-40B4-BE49-F238E27FC236}">
                    <a16:creationId xmlns:a16="http://schemas.microsoft.com/office/drawing/2014/main" id="{5842CA73-7666-C5C8-9B53-F896973186FC}"/>
                  </a:ext>
                </a:extLst>
              </p:cNvPr>
              <p:cNvCxnSpPr>
                <a:cxnSpLocks/>
                <a:stCxn id="1028" idx="3"/>
                <a:endCxn id="1069" idx="2"/>
              </p:cNvCxnSpPr>
              <p:nvPr/>
            </p:nvCxnSpPr>
            <p:spPr>
              <a:xfrm flipV="1">
                <a:off x="9179886" y="5505361"/>
                <a:ext cx="1487035" cy="429779"/>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5CE0502-C3C1-BD4B-2911-1F35A1F78F0D}"/>
                  </a:ext>
                </a:extLst>
              </p:cNvPr>
              <p:cNvCxnSpPr>
                <a:cxnSpLocks/>
                <a:stCxn id="1036" idx="3"/>
                <a:endCxn id="1028" idx="1"/>
              </p:cNvCxnSpPr>
              <p:nvPr/>
            </p:nvCxnSpPr>
            <p:spPr>
              <a:xfrm>
                <a:off x="1498130" y="3738655"/>
                <a:ext cx="6853756" cy="2196485"/>
              </a:xfrm>
              <a:prstGeom prst="bentConnector3">
                <a:avLst>
                  <a:gd name="adj1" fmla="val 64738"/>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B670E-8F6D-7C4F-C165-C3F62131807B}"/>
                  </a:ext>
                </a:extLst>
              </p:cNvPr>
              <p:cNvSpPr txBox="1"/>
              <p:nvPr/>
            </p:nvSpPr>
            <p:spPr>
              <a:xfrm>
                <a:off x="6513718" y="5904780"/>
                <a:ext cx="2195669" cy="261610"/>
              </a:xfrm>
              <a:prstGeom prst="rect">
                <a:avLst/>
              </a:prstGeom>
              <a:noFill/>
            </p:spPr>
            <p:txBody>
              <a:bodyPr wrap="square" rtlCol="0">
                <a:spAutoFit/>
              </a:bodyPr>
              <a:lstStyle/>
              <a:p>
                <a:r>
                  <a:rPr lang="en-US" sz="1100" dirty="0"/>
                  <a:t>Reads watering record</a:t>
                </a:r>
              </a:p>
            </p:txBody>
          </p:sp>
          <p:pic>
            <p:nvPicPr>
              <p:cNvPr id="1028" name="Picture 4" descr="Serverless Optimization Workshop (Performance and Cost)">
                <a:extLst>
                  <a:ext uri="{FF2B5EF4-FFF2-40B4-BE49-F238E27FC236}">
                    <a16:creationId xmlns:a16="http://schemas.microsoft.com/office/drawing/2014/main" id="{7B5B51A0-BFC9-7B14-D9D7-38659C78C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886" y="5501378"/>
                <a:ext cx="828000" cy="86752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DC60005E-BB06-B920-0554-6F14423493CA}"/>
                </a:ext>
              </a:extLst>
            </p:cNvPr>
            <p:cNvSpPr txBox="1"/>
            <p:nvPr/>
          </p:nvSpPr>
          <p:spPr>
            <a:xfrm>
              <a:off x="8167355" y="6203598"/>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93" name="Group 1092">
            <a:extLst>
              <a:ext uri="{FF2B5EF4-FFF2-40B4-BE49-F238E27FC236}">
                <a16:creationId xmlns:a16="http://schemas.microsoft.com/office/drawing/2014/main" id="{0C9D75DE-F707-3BF3-7B52-682318EFABD1}"/>
              </a:ext>
            </a:extLst>
          </p:cNvPr>
          <p:cNvGrpSpPr/>
          <p:nvPr/>
        </p:nvGrpSpPr>
        <p:grpSpPr>
          <a:xfrm>
            <a:off x="1988852" y="1295399"/>
            <a:ext cx="2517757" cy="691910"/>
            <a:chOff x="1988852" y="1295399"/>
            <a:chExt cx="2517757" cy="691910"/>
          </a:xfrm>
        </p:grpSpPr>
        <p:grpSp>
          <p:nvGrpSpPr>
            <p:cNvPr id="1051" name="Group 1050">
              <a:extLst>
                <a:ext uri="{FF2B5EF4-FFF2-40B4-BE49-F238E27FC236}">
                  <a16:creationId xmlns:a16="http://schemas.microsoft.com/office/drawing/2014/main" id="{79273E39-626A-35B8-4994-67443780C870}"/>
                </a:ext>
              </a:extLst>
            </p:cNvPr>
            <p:cNvGrpSpPr/>
            <p:nvPr/>
          </p:nvGrpSpPr>
          <p:grpSpPr>
            <a:xfrm>
              <a:off x="3328038" y="1295399"/>
              <a:ext cx="1178571" cy="691910"/>
              <a:chOff x="3136999" y="1087564"/>
              <a:chExt cx="1178571" cy="691910"/>
            </a:xfrm>
          </p:grpSpPr>
          <p:pic>
            <p:nvPicPr>
              <p:cNvPr id="42" name="Picture 41">
                <a:extLst>
                  <a:ext uri="{FF2B5EF4-FFF2-40B4-BE49-F238E27FC236}">
                    <a16:creationId xmlns:a16="http://schemas.microsoft.com/office/drawing/2014/main" id="{52BFC82F-DEE3-E20F-CF08-08730171E958}"/>
                  </a:ext>
                </a:extLst>
              </p:cNvPr>
              <p:cNvPicPr>
                <a:picLocks noChangeAspect="1"/>
              </p:cNvPicPr>
              <p:nvPr/>
            </p:nvPicPr>
            <p:blipFill>
              <a:blip r:embed="rId7"/>
              <a:stretch>
                <a:fillRect/>
              </a:stretch>
            </p:blipFill>
            <p:spPr>
              <a:xfrm>
                <a:off x="3307391" y="1087564"/>
                <a:ext cx="648000" cy="516452"/>
              </a:xfrm>
              <a:prstGeom prst="rect">
                <a:avLst/>
              </a:prstGeom>
            </p:spPr>
          </p:pic>
          <p:sp>
            <p:nvSpPr>
              <p:cNvPr id="9" name="TextBox 8">
                <a:extLst>
                  <a:ext uri="{FF2B5EF4-FFF2-40B4-BE49-F238E27FC236}">
                    <a16:creationId xmlns:a16="http://schemas.microsoft.com/office/drawing/2014/main" id="{C0EB68CE-73A4-E782-6AFB-1C0B00B6D6A3}"/>
                  </a:ext>
                </a:extLst>
              </p:cNvPr>
              <p:cNvSpPr txBox="1"/>
              <p:nvPr/>
            </p:nvSpPr>
            <p:spPr>
              <a:xfrm>
                <a:off x="3136999" y="1533253"/>
                <a:ext cx="1178571" cy="246221"/>
              </a:xfrm>
              <a:prstGeom prst="rect">
                <a:avLst/>
              </a:prstGeom>
              <a:noFill/>
            </p:spPr>
            <p:txBody>
              <a:bodyPr wrap="square" rtlCol="0">
                <a:spAutoFit/>
              </a:bodyPr>
              <a:lstStyle/>
              <a:p>
                <a:r>
                  <a:rPr lang="en-US" sz="1000" b="1" dirty="0">
                    <a:solidFill>
                      <a:srgbClr val="A100FF"/>
                    </a:solidFill>
                  </a:rPr>
                  <a:t>Device gateway</a:t>
                </a:r>
              </a:p>
            </p:txBody>
          </p:sp>
        </p:grpSp>
        <p:cxnSp>
          <p:nvCxnSpPr>
            <p:cNvPr id="1100" name="Straight Arrow Connector 1099">
              <a:extLst>
                <a:ext uri="{FF2B5EF4-FFF2-40B4-BE49-F238E27FC236}">
                  <a16:creationId xmlns:a16="http://schemas.microsoft.com/office/drawing/2014/main" id="{616F4ADD-D8C2-EDE3-17A6-9095BC3B99DB}"/>
                </a:ext>
              </a:extLst>
            </p:cNvPr>
            <p:cNvCxnSpPr>
              <a:cxnSpLocks/>
            </p:cNvCxnSpPr>
            <p:nvPr/>
          </p:nvCxnSpPr>
          <p:spPr>
            <a:xfrm flipV="1">
              <a:off x="1988852" y="1553625"/>
              <a:ext cx="1404000" cy="3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09" name="TextBox 1108">
              <a:extLst>
                <a:ext uri="{FF2B5EF4-FFF2-40B4-BE49-F238E27FC236}">
                  <a16:creationId xmlns:a16="http://schemas.microsoft.com/office/drawing/2014/main" id="{017441CC-3F28-7B93-B68B-3BC2D5CA03F5}"/>
                </a:ext>
              </a:extLst>
            </p:cNvPr>
            <p:cNvSpPr txBox="1"/>
            <p:nvPr/>
          </p:nvSpPr>
          <p:spPr>
            <a:xfrm>
              <a:off x="2076506" y="1528418"/>
              <a:ext cx="1111832" cy="430887"/>
            </a:xfrm>
            <a:prstGeom prst="rect">
              <a:avLst/>
            </a:prstGeom>
            <a:noFill/>
          </p:spPr>
          <p:txBody>
            <a:bodyPr wrap="square" rtlCol="0">
              <a:spAutoFit/>
            </a:bodyPr>
            <a:lstStyle/>
            <a:p>
              <a:r>
                <a:rPr lang="en-US" sz="1100" dirty="0"/>
                <a:t>Sends sensor readings</a:t>
              </a:r>
            </a:p>
          </p:txBody>
        </p:sp>
      </p:grpSp>
      <p:grpSp>
        <p:nvGrpSpPr>
          <p:cNvPr id="3" name="Group 2">
            <a:extLst>
              <a:ext uri="{FF2B5EF4-FFF2-40B4-BE49-F238E27FC236}">
                <a16:creationId xmlns:a16="http://schemas.microsoft.com/office/drawing/2014/main" id="{22F52B0F-AC5F-6F41-C636-0E3AA9900226}"/>
              </a:ext>
            </a:extLst>
          </p:cNvPr>
          <p:cNvGrpSpPr/>
          <p:nvPr/>
        </p:nvGrpSpPr>
        <p:grpSpPr>
          <a:xfrm>
            <a:off x="95202" y="110946"/>
            <a:ext cx="7632722" cy="803903"/>
            <a:chOff x="95202" y="110946"/>
            <a:chExt cx="7632722" cy="803903"/>
          </a:xfrm>
        </p:grpSpPr>
        <p:sp>
          <p:nvSpPr>
            <p:cNvPr id="27" name="TextBox 26">
              <a:extLst>
                <a:ext uri="{FF2B5EF4-FFF2-40B4-BE49-F238E27FC236}">
                  <a16:creationId xmlns:a16="http://schemas.microsoft.com/office/drawing/2014/main" id="{9A506E55-4346-8CEE-3634-2295ADCE73C1}"/>
                </a:ext>
              </a:extLst>
            </p:cNvPr>
            <p:cNvSpPr txBox="1"/>
            <p:nvPr/>
          </p:nvSpPr>
          <p:spPr>
            <a:xfrm>
              <a:off x="95202" y="391629"/>
              <a:ext cx="6485365" cy="523220"/>
            </a:xfrm>
            <a:prstGeom prst="rect">
              <a:avLst/>
            </a:prstGeom>
            <a:noFill/>
          </p:spPr>
          <p:txBody>
            <a:bodyPr wrap="none" rtlCol="0">
              <a:spAutoFit/>
            </a:bodyPr>
            <a:lstStyle/>
            <a:p>
              <a:r>
                <a:rPr lang="en-US" sz="2800" b="1" dirty="0">
                  <a:solidFill>
                    <a:srgbClr val="A100FF"/>
                  </a:solidFill>
                </a:rPr>
                <a:t>WebAR Prototype: Serverless Architecture</a:t>
              </a:r>
            </a:p>
          </p:txBody>
        </p:sp>
        <p:grpSp>
          <p:nvGrpSpPr>
            <p:cNvPr id="28" name="Group 27">
              <a:extLst>
                <a:ext uri="{FF2B5EF4-FFF2-40B4-BE49-F238E27FC236}">
                  <a16:creationId xmlns:a16="http://schemas.microsoft.com/office/drawing/2014/main" id="{FF90475B-587F-9465-91D8-6EBFE183EAD5}"/>
                </a:ext>
              </a:extLst>
            </p:cNvPr>
            <p:cNvGrpSpPr/>
            <p:nvPr/>
          </p:nvGrpSpPr>
          <p:grpSpPr>
            <a:xfrm>
              <a:off x="165824" y="110946"/>
              <a:ext cx="7562100" cy="324000"/>
              <a:chOff x="165824" y="85547"/>
              <a:chExt cx="5465613" cy="252013"/>
            </a:xfrm>
          </p:grpSpPr>
          <p:sp>
            <p:nvSpPr>
              <p:cNvPr id="30" name="Arrow: Pentagon 29">
                <a:extLst>
                  <a:ext uri="{FF2B5EF4-FFF2-40B4-BE49-F238E27FC236}">
                    <a16:creationId xmlns:a16="http://schemas.microsoft.com/office/drawing/2014/main" id="{29B3C99B-DFDA-38A5-95D3-8B98E4F20BD8}"/>
                  </a:ext>
                </a:extLst>
              </p:cNvPr>
              <p:cNvSpPr/>
              <p:nvPr/>
            </p:nvSpPr>
            <p:spPr>
              <a:xfrm>
                <a:off x="165824" y="85547"/>
                <a:ext cx="1152000" cy="2520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Introduction</a:t>
                </a:r>
              </a:p>
            </p:txBody>
          </p:sp>
          <p:sp>
            <p:nvSpPr>
              <p:cNvPr id="34" name="Arrow: Chevron 33">
                <a:extLst>
                  <a:ext uri="{FF2B5EF4-FFF2-40B4-BE49-F238E27FC236}">
                    <a16:creationId xmlns:a16="http://schemas.microsoft.com/office/drawing/2014/main" id="{45BE5E7C-B89C-5D14-40F1-A00C0F8BC44A}"/>
                  </a:ext>
                </a:extLst>
              </p:cNvPr>
              <p:cNvSpPr/>
              <p:nvPr/>
            </p:nvSpPr>
            <p:spPr>
              <a:xfrm>
                <a:off x="1237018" y="85547"/>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101</a:t>
                </a:r>
              </a:p>
            </p:txBody>
          </p:sp>
          <p:sp>
            <p:nvSpPr>
              <p:cNvPr id="35" name="Arrow: Chevron 34">
                <a:extLst>
                  <a:ext uri="{FF2B5EF4-FFF2-40B4-BE49-F238E27FC236}">
                    <a16:creationId xmlns:a16="http://schemas.microsoft.com/office/drawing/2014/main" id="{360178E3-9D1F-B8A5-EC8D-0ECA04F04526}"/>
                  </a:ext>
                </a:extLst>
              </p:cNvPr>
              <p:cNvSpPr/>
              <p:nvPr/>
            </p:nvSpPr>
            <p:spPr>
              <a:xfrm>
                <a:off x="2308212" y="85560"/>
                <a:ext cx="1152000" cy="252000"/>
              </a:xfrm>
              <a:prstGeom prst="chevron">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WebAR Prototype</a:t>
                </a:r>
              </a:p>
            </p:txBody>
          </p:sp>
          <p:sp>
            <p:nvSpPr>
              <p:cNvPr id="37" name="Arrow: Chevron 36">
                <a:extLst>
                  <a:ext uri="{FF2B5EF4-FFF2-40B4-BE49-F238E27FC236}">
                    <a16:creationId xmlns:a16="http://schemas.microsoft.com/office/drawing/2014/main" id="{8C711237-10CE-C2A2-E875-5A48848C5482}"/>
                  </a:ext>
                </a:extLst>
              </p:cNvPr>
              <p:cNvSpPr/>
              <p:nvPr/>
            </p:nvSpPr>
            <p:spPr>
              <a:xfrm>
                <a:off x="4479437" y="85560"/>
                <a:ext cx="1152000"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Key Takeaways</a:t>
                </a:r>
              </a:p>
            </p:txBody>
          </p:sp>
          <p:sp>
            <p:nvSpPr>
              <p:cNvPr id="38" name="Arrow: Chevron 37">
                <a:extLst>
                  <a:ext uri="{FF2B5EF4-FFF2-40B4-BE49-F238E27FC236}">
                    <a16:creationId xmlns:a16="http://schemas.microsoft.com/office/drawing/2014/main" id="{1C0C8865-73D6-723D-BF8A-C88D38E59F45}"/>
                  </a:ext>
                </a:extLst>
              </p:cNvPr>
              <p:cNvSpPr/>
              <p:nvPr/>
            </p:nvSpPr>
            <p:spPr>
              <a:xfrm>
                <a:off x="3379406" y="85560"/>
                <a:ext cx="1180839" cy="252000"/>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AR Implementation Framework</a:t>
                </a:r>
              </a:p>
            </p:txBody>
          </p:sp>
        </p:grpSp>
      </p:grpSp>
      <p:grpSp>
        <p:nvGrpSpPr>
          <p:cNvPr id="1091" name="Group 1090">
            <a:extLst>
              <a:ext uri="{FF2B5EF4-FFF2-40B4-BE49-F238E27FC236}">
                <a16:creationId xmlns:a16="http://schemas.microsoft.com/office/drawing/2014/main" id="{1EB25C6E-E10D-C69E-05B1-D3202D9FA048}"/>
              </a:ext>
            </a:extLst>
          </p:cNvPr>
          <p:cNvGrpSpPr/>
          <p:nvPr/>
        </p:nvGrpSpPr>
        <p:grpSpPr>
          <a:xfrm>
            <a:off x="800242" y="1117373"/>
            <a:ext cx="1178571" cy="1103834"/>
            <a:chOff x="800242" y="1117373"/>
            <a:chExt cx="1178571" cy="1103834"/>
          </a:xfrm>
        </p:grpSpPr>
        <p:sp>
          <p:nvSpPr>
            <p:cNvPr id="18" name="TextBox 17">
              <a:extLst>
                <a:ext uri="{FF2B5EF4-FFF2-40B4-BE49-F238E27FC236}">
                  <a16:creationId xmlns:a16="http://schemas.microsoft.com/office/drawing/2014/main" id="{140C8F14-DE29-51EE-2B22-C3F355DDE4C9}"/>
                </a:ext>
              </a:extLst>
            </p:cNvPr>
            <p:cNvSpPr txBox="1"/>
            <p:nvPr/>
          </p:nvSpPr>
          <p:spPr>
            <a:xfrm>
              <a:off x="800242" y="1974986"/>
              <a:ext cx="1178571" cy="246221"/>
            </a:xfrm>
            <a:prstGeom prst="rect">
              <a:avLst/>
            </a:prstGeom>
            <a:noFill/>
          </p:spPr>
          <p:txBody>
            <a:bodyPr wrap="square" rtlCol="0">
              <a:spAutoFit/>
            </a:bodyPr>
            <a:lstStyle/>
            <a:p>
              <a:r>
                <a:rPr lang="en-US" sz="1000" b="1" dirty="0">
                  <a:solidFill>
                    <a:srgbClr val="A100FF"/>
                  </a:solidFill>
                </a:rPr>
                <a:t>Physical plant</a:t>
              </a:r>
            </a:p>
          </p:txBody>
        </p:sp>
        <p:grpSp>
          <p:nvGrpSpPr>
            <p:cNvPr id="45" name="Group 44">
              <a:extLst>
                <a:ext uri="{FF2B5EF4-FFF2-40B4-BE49-F238E27FC236}">
                  <a16:creationId xmlns:a16="http://schemas.microsoft.com/office/drawing/2014/main" id="{99474C41-D3CA-846E-2CE9-FC5C9DBB4263}"/>
                </a:ext>
              </a:extLst>
            </p:cNvPr>
            <p:cNvGrpSpPr/>
            <p:nvPr/>
          </p:nvGrpSpPr>
          <p:grpSpPr>
            <a:xfrm>
              <a:off x="877085" y="1117373"/>
              <a:ext cx="1051946" cy="848768"/>
              <a:chOff x="5638776" y="2872303"/>
              <a:chExt cx="1242704" cy="1074248"/>
            </a:xfrm>
          </p:grpSpPr>
          <p:pic>
            <p:nvPicPr>
              <p:cNvPr id="41" name="Picture 40">
                <a:extLst>
                  <a:ext uri="{FF2B5EF4-FFF2-40B4-BE49-F238E27FC236}">
                    <a16:creationId xmlns:a16="http://schemas.microsoft.com/office/drawing/2014/main" id="{93B42FC4-C3F5-0FA6-68EB-D84F2A7F7EEC}"/>
                  </a:ext>
                </a:extLst>
              </p:cNvPr>
              <p:cNvPicPr>
                <a:picLocks noChangeAspect="1"/>
              </p:cNvPicPr>
              <p:nvPr/>
            </p:nvPicPr>
            <p:blipFill>
              <a:blip r:embed="rId8"/>
              <a:stretch>
                <a:fillRect/>
              </a:stretch>
            </p:blipFill>
            <p:spPr>
              <a:xfrm>
                <a:off x="5638776" y="2911448"/>
                <a:ext cx="914447" cy="1035103"/>
              </a:xfrm>
              <a:prstGeom prst="rect">
                <a:avLst/>
              </a:prstGeom>
            </p:spPr>
          </p:pic>
          <p:pic>
            <p:nvPicPr>
              <p:cNvPr id="44" name="Picture 43">
                <a:extLst>
                  <a:ext uri="{FF2B5EF4-FFF2-40B4-BE49-F238E27FC236}">
                    <a16:creationId xmlns:a16="http://schemas.microsoft.com/office/drawing/2014/main" id="{DF211DA0-4AAD-632D-DF5A-82378B5F8753}"/>
                  </a:ext>
                </a:extLst>
              </p:cNvPr>
              <p:cNvPicPr>
                <a:picLocks noChangeAspect="1"/>
              </p:cNvPicPr>
              <p:nvPr/>
            </p:nvPicPr>
            <p:blipFill>
              <a:blip r:embed="rId9"/>
              <a:stretch>
                <a:fillRect/>
              </a:stretch>
            </p:blipFill>
            <p:spPr>
              <a:xfrm>
                <a:off x="6258579" y="2872303"/>
                <a:ext cx="622901" cy="338770"/>
              </a:xfrm>
              <a:prstGeom prst="rect">
                <a:avLst/>
              </a:prstGeom>
            </p:spPr>
          </p:pic>
        </p:grpSp>
      </p:grpSp>
      <p:grpSp>
        <p:nvGrpSpPr>
          <p:cNvPr id="1062" name="Group 1061">
            <a:extLst>
              <a:ext uri="{FF2B5EF4-FFF2-40B4-BE49-F238E27FC236}">
                <a16:creationId xmlns:a16="http://schemas.microsoft.com/office/drawing/2014/main" id="{EA51D2DB-A626-A296-592D-98707FE658CD}"/>
              </a:ext>
            </a:extLst>
          </p:cNvPr>
          <p:cNvGrpSpPr/>
          <p:nvPr/>
        </p:nvGrpSpPr>
        <p:grpSpPr>
          <a:xfrm>
            <a:off x="2828346" y="4520206"/>
            <a:ext cx="1612091" cy="1079292"/>
            <a:chOff x="2828346" y="4520206"/>
            <a:chExt cx="1612091" cy="1079292"/>
          </a:xfrm>
        </p:grpSpPr>
        <p:cxnSp>
          <p:nvCxnSpPr>
            <p:cNvPr id="1207" name="Straight Arrow Connector 1206">
              <a:extLst>
                <a:ext uri="{FF2B5EF4-FFF2-40B4-BE49-F238E27FC236}">
                  <a16:creationId xmlns:a16="http://schemas.microsoft.com/office/drawing/2014/main" id="{83050933-621C-D0E7-56C2-6AD7A9A0DDA0}"/>
                </a:ext>
              </a:extLst>
            </p:cNvPr>
            <p:cNvCxnSpPr>
              <a:cxnSpLocks/>
            </p:cNvCxnSpPr>
            <p:nvPr/>
          </p:nvCxnSpPr>
          <p:spPr>
            <a:xfrm>
              <a:off x="2828346" y="4868303"/>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A49623D8-3027-28EB-D8CF-AF2279DDA5BB}"/>
                </a:ext>
              </a:extLst>
            </p:cNvPr>
            <p:cNvGrpSpPr/>
            <p:nvPr/>
          </p:nvGrpSpPr>
          <p:grpSpPr>
            <a:xfrm>
              <a:off x="3213168" y="4520206"/>
              <a:ext cx="1227269" cy="1079292"/>
              <a:chOff x="3213496" y="4520206"/>
              <a:chExt cx="1227269" cy="1079292"/>
            </a:xfrm>
          </p:grpSpPr>
          <p:sp>
            <p:nvSpPr>
              <p:cNvPr id="1206" name="TextBox 1205">
                <a:extLst>
                  <a:ext uri="{FF2B5EF4-FFF2-40B4-BE49-F238E27FC236}">
                    <a16:creationId xmlns:a16="http://schemas.microsoft.com/office/drawing/2014/main" id="{D53FA524-9B8B-5444-CDEF-DDD871C8B89D}"/>
                  </a:ext>
                </a:extLst>
              </p:cNvPr>
              <p:cNvSpPr txBox="1"/>
              <p:nvPr/>
            </p:nvSpPr>
            <p:spPr>
              <a:xfrm>
                <a:off x="3213496" y="5199388"/>
                <a:ext cx="1227269" cy="400110"/>
              </a:xfrm>
              <a:prstGeom prst="rect">
                <a:avLst/>
              </a:prstGeom>
              <a:noFill/>
            </p:spPr>
            <p:txBody>
              <a:bodyPr wrap="square" rtlCol="0">
                <a:spAutoFit/>
              </a:bodyPr>
              <a:lstStyle/>
              <a:p>
                <a:pPr algn="ctr"/>
                <a:r>
                  <a:rPr lang="en-US" sz="1000" b="1" dirty="0">
                    <a:solidFill>
                      <a:srgbClr val="A100FF"/>
                    </a:solidFill>
                  </a:rPr>
                  <a:t>Build artifacts storage</a:t>
                </a:r>
              </a:p>
            </p:txBody>
          </p:sp>
          <p:pic>
            <p:nvPicPr>
              <p:cNvPr id="47" name="Picture 46">
                <a:extLst>
                  <a:ext uri="{FF2B5EF4-FFF2-40B4-BE49-F238E27FC236}">
                    <a16:creationId xmlns:a16="http://schemas.microsoft.com/office/drawing/2014/main" id="{04347761-948E-E225-D9E3-0C9BC6C711D1}"/>
                  </a:ext>
                </a:extLst>
              </p:cNvPr>
              <p:cNvPicPr>
                <a:picLocks noChangeAspect="1"/>
              </p:cNvPicPr>
              <p:nvPr/>
            </p:nvPicPr>
            <p:blipFill>
              <a:blip r:embed="rId10"/>
              <a:stretch>
                <a:fillRect/>
              </a:stretch>
            </p:blipFill>
            <p:spPr>
              <a:xfrm>
                <a:off x="3432257" y="4520206"/>
                <a:ext cx="802949" cy="715155"/>
              </a:xfrm>
              <a:prstGeom prst="rect">
                <a:avLst/>
              </a:prstGeom>
            </p:spPr>
          </p:pic>
        </p:grpSp>
      </p:grpSp>
      <p:grpSp>
        <p:nvGrpSpPr>
          <p:cNvPr id="1063" name="Group 1062">
            <a:extLst>
              <a:ext uri="{FF2B5EF4-FFF2-40B4-BE49-F238E27FC236}">
                <a16:creationId xmlns:a16="http://schemas.microsoft.com/office/drawing/2014/main" id="{0D8F235E-FCD0-386E-6961-0E8B8927A6AE}"/>
              </a:ext>
            </a:extLst>
          </p:cNvPr>
          <p:cNvGrpSpPr/>
          <p:nvPr/>
        </p:nvGrpSpPr>
        <p:grpSpPr>
          <a:xfrm>
            <a:off x="4188606" y="807004"/>
            <a:ext cx="7192591" cy="5768908"/>
            <a:chOff x="4188606" y="807004"/>
            <a:chExt cx="7192591" cy="5768908"/>
          </a:xfrm>
        </p:grpSpPr>
        <p:sp>
          <p:nvSpPr>
            <p:cNvPr id="31" name="TextBox 30">
              <a:extLst>
                <a:ext uri="{FF2B5EF4-FFF2-40B4-BE49-F238E27FC236}">
                  <a16:creationId xmlns:a16="http://schemas.microsoft.com/office/drawing/2014/main" id="{72F879ED-121B-2D45-4496-84F2897D8E3F}"/>
                </a:ext>
              </a:extLst>
            </p:cNvPr>
            <p:cNvSpPr txBox="1"/>
            <p:nvPr/>
          </p:nvSpPr>
          <p:spPr>
            <a:xfrm>
              <a:off x="6431680" y="807004"/>
              <a:ext cx="4002338" cy="307777"/>
            </a:xfrm>
            <a:prstGeom prst="rect">
              <a:avLst/>
            </a:prstGeom>
            <a:noFill/>
          </p:spPr>
          <p:txBody>
            <a:bodyPr wrap="square" rtlCol="0">
              <a:spAutoFit/>
            </a:bodyPr>
            <a:lstStyle/>
            <a:p>
              <a:r>
                <a:rPr lang="en-US" sz="1400" b="1" dirty="0">
                  <a:solidFill>
                    <a:srgbClr val="4472C4"/>
                  </a:solidFill>
                </a:rPr>
                <a:t>AWS Virtual Private Cloud (VPC)</a:t>
              </a:r>
            </a:p>
          </p:txBody>
        </p:sp>
        <p:sp>
          <p:nvSpPr>
            <p:cNvPr id="25" name="Rectangle 24">
              <a:extLst>
                <a:ext uri="{FF2B5EF4-FFF2-40B4-BE49-F238E27FC236}">
                  <a16:creationId xmlns:a16="http://schemas.microsoft.com/office/drawing/2014/main" id="{58B2AFC8-2B86-29DC-25CD-32D7060D4592}"/>
                </a:ext>
              </a:extLst>
            </p:cNvPr>
            <p:cNvSpPr/>
            <p:nvPr/>
          </p:nvSpPr>
          <p:spPr>
            <a:xfrm>
              <a:off x="6521938" y="1121264"/>
              <a:ext cx="4859259" cy="537959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03" name="Connector: Elbow 1102">
              <a:extLst>
                <a:ext uri="{FF2B5EF4-FFF2-40B4-BE49-F238E27FC236}">
                  <a16:creationId xmlns:a16="http://schemas.microsoft.com/office/drawing/2014/main" id="{520E050F-13B2-F2A1-2EDE-799B6699AE04}"/>
                </a:ext>
              </a:extLst>
            </p:cNvPr>
            <p:cNvCxnSpPr>
              <a:cxnSpLocks/>
            </p:cNvCxnSpPr>
            <p:nvPr/>
          </p:nvCxnSpPr>
          <p:spPr>
            <a:xfrm>
              <a:off x="5135661" y="5509456"/>
              <a:ext cx="1368000" cy="828000"/>
            </a:xfrm>
            <a:prstGeom prst="bentConnector3">
              <a:avLst>
                <a:gd name="adj1" fmla="val -76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3" name="TextBox 1112">
              <a:extLst>
                <a:ext uri="{FF2B5EF4-FFF2-40B4-BE49-F238E27FC236}">
                  <a16:creationId xmlns:a16="http://schemas.microsoft.com/office/drawing/2014/main" id="{3720F328-0E8D-4134-A511-5AC0084880A1}"/>
                </a:ext>
              </a:extLst>
            </p:cNvPr>
            <p:cNvSpPr txBox="1"/>
            <p:nvPr/>
          </p:nvSpPr>
          <p:spPr>
            <a:xfrm>
              <a:off x="4983490" y="6314302"/>
              <a:ext cx="1548000" cy="261610"/>
            </a:xfrm>
            <a:prstGeom prst="rect">
              <a:avLst/>
            </a:prstGeom>
            <a:noFill/>
          </p:spPr>
          <p:txBody>
            <a:bodyPr wrap="square" rtlCol="0">
              <a:spAutoFit/>
            </a:bodyPr>
            <a:lstStyle/>
            <a:p>
              <a:r>
                <a:rPr lang="en-US" sz="1100" dirty="0"/>
                <a:t>Deploys AWS resources</a:t>
              </a:r>
            </a:p>
          </p:txBody>
        </p:sp>
        <p:pic>
          <p:nvPicPr>
            <p:cNvPr id="54" name="Picture 2" descr="Using the CloudFormation String Macros | by Eden Hare | Medium">
              <a:extLst>
                <a:ext uri="{FF2B5EF4-FFF2-40B4-BE49-F238E27FC236}">
                  <a16:creationId xmlns:a16="http://schemas.microsoft.com/office/drawing/2014/main" id="{492286FD-752C-960D-CF24-5834FC11EB0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38" t="7562" r="29962" b="4939"/>
            <a:stretch/>
          </p:blipFill>
          <p:spPr bwMode="auto">
            <a:xfrm>
              <a:off x="4785603" y="4535174"/>
              <a:ext cx="612000" cy="7636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7B12686-DC8E-7271-8CE3-9A045D648D1E}"/>
                </a:ext>
              </a:extLst>
            </p:cNvPr>
            <p:cNvSpPr txBox="1"/>
            <p:nvPr/>
          </p:nvSpPr>
          <p:spPr>
            <a:xfrm>
              <a:off x="4549365" y="5259044"/>
              <a:ext cx="1227269" cy="246221"/>
            </a:xfrm>
            <a:prstGeom prst="rect">
              <a:avLst/>
            </a:prstGeom>
            <a:noFill/>
          </p:spPr>
          <p:txBody>
            <a:bodyPr wrap="square" rtlCol="0">
              <a:spAutoFit/>
            </a:bodyPr>
            <a:lstStyle/>
            <a:p>
              <a:r>
                <a:rPr lang="en-US" sz="1000" b="1" dirty="0">
                  <a:solidFill>
                    <a:srgbClr val="A100FF"/>
                  </a:solidFill>
                </a:rPr>
                <a:t>Infra-as-Code (IaC)</a:t>
              </a:r>
            </a:p>
          </p:txBody>
        </p:sp>
        <p:cxnSp>
          <p:nvCxnSpPr>
            <p:cNvPr id="1024" name="Straight Arrow Connector 1023">
              <a:extLst>
                <a:ext uri="{FF2B5EF4-FFF2-40B4-BE49-F238E27FC236}">
                  <a16:creationId xmlns:a16="http://schemas.microsoft.com/office/drawing/2014/main" id="{9BA50509-DB68-B355-8FD9-3E7E22037275}"/>
                </a:ext>
              </a:extLst>
            </p:cNvPr>
            <p:cNvCxnSpPr>
              <a:cxnSpLocks/>
            </p:cNvCxnSpPr>
            <p:nvPr/>
          </p:nvCxnSpPr>
          <p:spPr>
            <a:xfrm>
              <a:off x="4188606" y="4899029"/>
              <a:ext cx="612000" cy="12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C77D8FBE-891A-2F62-F5A2-5D70E04B2DBA}"/>
              </a:ext>
            </a:extLst>
          </p:cNvPr>
          <p:cNvGrpSpPr/>
          <p:nvPr/>
        </p:nvGrpSpPr>
        <p:grpSpPr>
          <a:xfrm>
            <a:off x="1498130" y="3738655"/>
            <a:ext cx="9721717" cy="1766706"/>
            <a:chOff x="1498130" y="3738655"/>
            <a:chExt cx="9721717" cy="1766706"/>
          </a:xfrm>
        </p:grpSpPr>
        <p:cxnSp>
          <p:nvCxnSpPr>
            <p:cNvPr id="50" name="Connector: Elbow 49">
              <a:extLst>
                <a:ext uri="{FF2B5EF4-FFF2-40B4-BE49-F238E27FC236}">
                  <a16:creationId xmlns:a16="http://schemas.microsoft.com/office/drawing/2014/main" id="{0BE34271-29E1-8D0D-CA2E-9D9078E3A0B3}"/>
                </a:ext>
              </a:extLst>
            </p:cNvPr>
            <p:cNvCxnSpPr>
              <a:cxnSpLocks/>
              <a:stCxn id="1036" idx="3"/>
              <a:endCxn id="26" idx="1"/>
            </p:cNvCxnSpPr>
            <p:nvPr/>
          </p:nvCxnSpPr>
          <p:spPr>
            <a:xfrm>
              <a:off x="1498130" y="3738655"/>
              <a:ext cx="6851177" cy="1141337"/>
            </a:xfrm>
            <a:prstGeom prst="bentConnector3">
              <a:avLst>
                <a:gd name="adj1" fmla="val 646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6033A5-380C-8D8E-E135-A182FA4A67D8}"/>
                </a:ext>
              </a:extLst>
            </p:cNvPr>
            <p:cNvSpPr txBox="1"/>
            <p:nvPr/>
          </p:nvSpPr>
          <p:spPr>
            <a:xfrm>
              <a:off x="6521829" y="4885903"/>
              <a:ext cx="1942428" cy="261610"/>
            </a:xfrm>
            <a:prstGeom prst="rect">
              <a:avLst/>
            </a:prstGeom>
            <a:noFill/>
          </p:spPr>
          <p:txBody>
            <a:bodyPr wrap="square" rtlCol="0">
              <a:spAutoFit/>
            </a:bodyPr>
            <a:lstStyle/>
            <a:p>
              <a:r>
                <a:rPr lang="en-US" sz="1100" dirty="0"/>
                <a:t>Writes watering record</a:t>
              </a:r>
            </a:p>
          </p:txBody>
        </p:sp>
        <p:sp>
          <p:nvSpPr>
            <p:cNvPr id="1069" name="TextBox 1068">
              <a:extLst>
                <a:ext uri="{FF2B5EF4-FFF2-40B4-BE49-F238E27FC236}">
                  <a16:creationId xmlns:a16="http://schemas.microsoft.com/office/drawing/2014/main" id="{9DA20217-E4BF-5828-0200-681307E7055E}"/>
                </a:ext>
              </a:extLst>
            </p:cNvPr>
            <p:cNvSpPr txBox="1"/>
            <p:nvPr/>
          </p:nvSpPr>
          <p:spPr>
            <a:xfrm>
              <a:off x="10113995" y="5259140"/>
              <a:ext cx="1105852" cy="246221"/>
            </a:xfrm>
            <a:prstGeom prst="rect">
              <a:avLst/>
            </a:prstGeom>
            <a:noFill/>
          </p:spPr>
          <p:txBody>
            <a:bodyPr wrap="square" rtlCol="0">
              <a:spAutoFit/>
            </a:bodyPr>
            <a:lstStyle/>
            <a:p>
              <a:pPr algn="ctr"/>
              <a:r>
                <a:rPr lang="en-US" sz="1000" b="1" dirty="0">
                  <a:solidFill>
                    <a:srgbClr val="A100FF"/>
                  </a:solidFill>
                </a:rPr>
                <a:t>Watering history</a:t>
              </a:r>
            </a:p>
          </p:txBody>
        </p:sp>
        <p:cxnSp>
          <p:nvCxnSpPr>
            <p:cNvPr id="1082" name="Connector: Elbow 1081">
              <a:extLst>
                <a:ext uri="{FF2B5EF4-FFF2-40B4-BE49-F238E27FC236}">
                  <a16:creationId xmlns:a16="http://schemas.microsoft.com/office/drawing/2014/main" id="{6FC8F613-2E8F-8594-4C8C-DEB02867DF5C}"/>
                </a:ext>
              </a:extLst>
            </p:cNvPr>
            <p:cNvCxnSpPr>
              <a:cxnSpLocks/>
            </p:cNvCxnSpPr>
            <p:nvPr/>
          </p:nvCxnSpPr>
          <p:spPr>
            <a:xfrm flipV="1">
              <a:off x="9223843" y="4884785"/>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77" name="Group 1076">
              <a:extLst>
                <a:ext uri="{FF2B5EF4-FFF2-40B4-BE49-F238E27FC236}">
                  <a16:creationId xmlns:a16="http://schemas.microsoft.com/office/drawing/2014/main" id="{3A6722AB-43BE-9FCB-AE49-0EEDDA7F898E}"/>
                </a:ext>
              </a:extLst>
            </p:cNvPr>
            <p:cNvGrpSpPr/>
            <p:nvPr/>
          </p:nvGrpSpPr>
          <p:grpSpPr>
            <a:xfrm>
              <a:off x="8188319" y="4470901"/>
              <a:ext cx="1236512" cy="946670"/>
              <a:chOff x="8379296" y="4375697"/>
              <a:chExt cx="1236512" cy="946670"/>
            </a:xfrm>
          </p:grpSpPr>
          <p:pic>
            <p:nvPicPr>
              <p:cNvPr id="26" name="Picture 4" descr="Serverless Optimization Workshop (Performance and Cost)">
                <a:extLst>
                  <a:ext uri="{FF2B5EF4-FFF2-40B4-BE49-F238E27FC236}">
                    <a16:creationId xmlns:a16="http://schemas.microsoft.com/office/drawing/2014/main" id="{33797D45-19B2-B6D5-D305-7AA2677EA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284" y="4375697"/>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4D218D-3BE2-2043-B0C6-E2BDCE9CC56F}"/>
                  </a:ext>
                </a:extLst>
              </p:cNvPr>
              <p:cNvSpPr txBox="1"/>
              <p:nvPr/>
            </p:nvSpPr>
            <p:spPr>
              <a:xfrm>
                <a:off x="8379296" y="5076146"/>
                <a:ext cx="1236512" cy="246221"/>
              </a:xfrm>
              <a:prstGeom prst="rect">
                <a:avLst/>
              </a:prstGeom>
              <a:noFill/>
            </p:spPr>
            <p:txBody>
              <a:bodyPr wrap="square" rtlCol="0">
                <a:spAutoFit/>
              </a:bodyPr>
              <a:lstStyle/>
              <a:p>
                <a:r>
                  <a:rPr lang="en-US" sz="1000" b="1" dirty="0">
                    <a:solidFill>
                      <a:srgbClr val="A100FF"/>
                    </a:solidFill>
                  </a:rPr>
                  <a:t>Serverless function</a:t>
                </a:r>
              </a:p>
            </p:txBody>
          </p:sp>
        </p:grpSp>
        <p:grpSp>
          <p:nvGrpSpPr>
            <p:cNvPr id="1046" name="Group 1045">
              <a:extLst>
                <a:ext uri="{FF2B5EF4-FFF2-40B4-BE49-F238E27FC236}">
                  <a16:creationId xmlns:a16="http://schemas.microsoft.com/office/drawing/2014/main" id="{C70F6A26-BC86-1ACE-A3A6-26030BF458BE}"/>
                </a:ext>
              </a:extLst>
            </p:cNvPr>
            <p:cNvGrpSpPr/>
            <p:nvPr/>
          </p:nvGrpSpPr>
          <p:grpSpPr>
            <a:xfrm>
              <a:off x="10351867" y="4544844"/>
              <a:ext cx="636925" cy="730885"/>
              <a:chOff x="8236925" y="2293343"/>
              <a:chExt cx="636925" cy="730885"/>
            </a:xfrm>
          </p:grpSpPr>
          <p:pic>
            <p:nvPicPr>
              <p:cNvPr id="1047" name="Picture 1046">
                <a:extLst>
                  <a:ext uri="{FF2B5EF4-FFF2-40B4-BE49-F238E27FC236}">
                    <a16:creationId xmlns:a16="http://schemas.microsoft.com/office/drawing/2014/main" id="{999F4396-A425-B400-412B-6D39A51C1216}"/>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48" name="Picture 1047">
                <a:extLst>
                  <a:ext uri="{FF2B5EF4-FFF2-40B4-BE49-F238E27FC236}">
                    <a16:creationId xmlns:a16="http://schemas.microsoft.com/office/drawing/2014/main" id="{4659EC7A-757C-F99F-E19D-E8B900CA8F9C}"/>
                  </a:ext>
                </a:extLst>
              </p:cNvPr>
              <p:cNvPicPr>
                <a:picLocks noChangeAspect="1"/>
              </p:cNvPicPr>
              <p:nvPr/>
            </p:nvPicPr>
            <p:blipFill>
              <a:blip r:embed="rId13"/>
              <a:stretch>
                <a:fillRect/>
              </a:stretch>
            </p:blipFill>
            <p:spPr>
              <a:xfrm>
                <a:off x="8240463" y="2293343"/>
                <a:ext cx="540735" cy="576000"/>
              </a:xfrm>
              <a:prstGeom prst="rect">
                <a:avLst/>
              </a:prstGeom>
            </p:spPr>
          </p:pic>
        </p:grpSp>
      </p:grpSp>
      <p:grpSp>
        <p:nvGrpSpPr>
          <p:cNvPr id="1066" name="Group 1065">
            <a:extLst>
              <a:ext uri="{FF2B5EF4-FFF2-40B4-BE49-F238E27FC236}">
                <a16:creationId xmlns:a16="http://schemas.microsoft.com/office/drawing/2014/main" id="{7AA83C1C-1E88-43EA-F97B-19839944F0A5}"/>
              </a:ext>
            </a:extLst>
          </p:cNvPr>
          <p:cNvGrpSpPr/>
          <p:nvPr/>
        </p:nvGrpSpPr>
        <p:grpSpPr>
          <a:xfrm>
            <a:off x="1498130" y="3326521"/>
            <a:ext cx="9877497" cy="1197525"/>
            <a:chOff x="1498130" y="3326521"/>
            <a:chExt cx="9877497" cy="1197525"/>
          </a:xfrm>
        </p:grpSpPr>
        <p:cxnSp>
          <p:nvCxnSpPr>
            <p:cNvPr id="48" name="Connector: Elbow 47">
              <a:extLst>
                <a:ext uri="{FF2B5EF4-FFF2-40B4-BE49-F238E27FC236}">
                  <a16:creationId xmlns:a16="http://schemas.microsoft.com/office/drawing/2014/main" id="{B3F05BDD-98FD-BB27-989C-8EA39817C0BD}"/>
                </a:ext>
              </a:extLst>
            </p:cNvPr>
            <p:cNvCxnSpPr>
              <a:cxnSpLocks/>
              <a:endCxn id="23" idx="1"/>
            </p:cNvCxnSpPr>
            <p:nvPr/>
          </p:nvCxnSpPr>
          <p:spPr>
            <a:xfrm flipV="1">
              <a:off x="1498130" y="3735612"/>
              <a:ext cx="6875297" cy="4145"/>
            </a:xfrm>
            <a:prstGeom prst="bentConnector3">
              <a:avLst>
                <a:gd name="adj1" fmla="val 50000"/>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243405A-B474-D45F-9DF9-6C5474893A35}"/>
                </a:ext>
              </a:extLst>
            </p:cNvPr>
            <p:cNvSpPr txBox="1"/>
            <p:nvPr/>
          </p:nvSpPr>
          <p:spPr>
            <a:xfrm>
              <a:off x="6550492" y="3738688"/>
              <a:ext cx="1935305" cy="261610"/>
            </a:xfrm>
            <a:prstGeom prst="rect">
              <a:avLst/>
            </a:prstGeom>
            <a:noFill/>
          </p:spPr>
          <p:txBody>
            <a:bodyPr wrap="square" rtlCol="0">
              <a:spAutoFit/>
            </a:bodyPr>
            <a:lstStyle/>
            <a:p>
              <a:r>
                <a:rPr lang="en-US" sz="1100" dirty="0"/>
                <a:t>Reads sensor data</a:t>
              </a:r>
            </a:p>
          </p:txBody>
        </p:sp>
        <p:sp>
          <p:nvSpPr>
            <p:cNvPr id="1068" name="TextBox 1067">
              <a:extLst>
                <a:ext uri="{FF2B5EF4-FFF2-40B4-BE49-F238E27FC236}">
                  <a16:creationId xmlns:a16="http://schemas.microsoft.com/office/drawing/2014/main" id="{F39D6E11-33B0-619A-39D5-229CD843B688}"/>
                </a:ext>
              </a:extLst>
            </p:cNvPr>
            <p:cNvSpPr txBox="1"/>
            <p:nvPr/>
          </p:nvSpPr>
          <p:spPr>
            <a:xfrm>
              <a:off x="9967888" y="4123936"/>
              <a:ext cx="1407739" cy="400110"/>
            </a:xfrm>
            <a:prstGeom prst="rect">
              <a:avLst/>
            </a:prstGeom>
            <a:noFill/>
          </p:spPr>
          <p:txBody>
            <a:bodyPr wrap="square" rtlCol="0">
              <a:spAutoFit/>
            </a:bodyPr>
            <a:lstStyle/>
            <a:p>
              <a:pPr algn="ctr"/>
              <a:r>
                <a:rPr lang="en-US" sz="1000" b="1" dirty="0">
                  <a:solidFill>
                    <a:srgbClr val="A100FF"/>
                  </a:solidFill>
                </a:rPr>
                <a:t>Sensor data</a:t>
              </a:r>
            </a:p>
            <a:p>
              <a:pPr algn="ctr"/>
              <a:r>
                <a:rPr lang="en-US" sz="1000" b="1" dirty="0">
                  <a:solidFill>
                    <a:srgbClr val="A100FF"/>
                  </a:solidFill>
                </a:rPr>
                <a:t>(NoSQL database) </a:t>
              </a:r>
            </a:p>
          </p:txBody>
        </p:sp>
        <p:grpSp>
          <p:nvGrpSpPr>
            <p:cNvPr id="1040" name="Group 1039">
              <a:extLst>
                <a:ext uri="{FF2B5EF4-FFF2-40B4-BE49-F238E27FC236}">
                  <a16:creationId xmlns:a16="http://schemas.microsoft.com/office/drawing/2014/main" id="{D90EC42B-FA2C-4577-07AD-0DEBBCE8C7E4}"/>
                </a:ext>
              </a:extLst>
            </p:cNvPr>
            <p:cNvGrpSpPr/>
            <p:nvPr/>
          </p:nvGrpSpPr>
          <p:grpSpPr>
            <a:xfrm>
              <a:off x="8213833" y="3326521"/>
              <a:ext cx="1236512" cy="980354"/>
              <a:chOff x="6348565" y="2250421"/>
              <a:chExt cx="1236512" cy="980354"/>
            </a:xfrm>
          </p:grpSpPr>
          <p:pic>
            <p:nvPicPr>
              <p:cNvPr id="23" name="Picture 4" descr="Serverless Optimization Workshop (Performance and Cost)">
                <a:extLst>
                  <a:ext uri="{FF2B5EF4-FFF2-40B4-BE49-F238E27FC236}">
                    <a16:creationId xmlns:a16="http://schemas.microsoft.com/office/drawing/2014/main" id="{D98AC483-437D-5662-959D-56B3A5A2E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159" y="2250421"/>
                <a:ext cx="828000" cy="8181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0FC0463-14CA-E40C-9BD2-D41681EBB781}"/>
                  </a:ext>
                </a:extLst>
              </p:cNvPr>
              <p:cNvSpPr txBox="1"/>
              <p:nvPr/>
            </p:nvSpPr>
            <p:spPr>
              <a:xfrm>
                <a:off x="6348565" y="2984554"/>
                <a:ext cx="1236512" cy="246221"/>
              </a:xfrm>
              <a:prstGeom prst="rect">
                <a:avLst/>
              </a:prstGeom>
              <a:noFill/>
            </p:spPr>
            <p:txBody>
              <a:bodyPr wrap="square" rtlCol="0">
                <a:spAutoFit/>
              </a:bodyPr>
              <a:lstStyle/>
              <a:p>
                <a:r>
                  <a:rPr lang="en-US" sz="1000" b="1" dirty="0">
                    <a:solidFill>
                      <a:srgbClr val="A100FF"/>
                    </a:solidFill>
                  </a:rPr>
                  <a:t>Serverless function</a:t>
                </a:r>
              </a:p>
            </p:txBody>
          </p:sp>
        </p:grpSp>
        <p:sp>
          <p:nvSpPr>
            <p:cNvPr id="1213" name="TextBox 1212">
              <a:extLst>
                <a:ext uri="{FF2B5EF4-FFF2-40B4-BE49-F238E27FC236}">
                  <a16:creationId xmlns:a16="http://schemas.microsoft.com/office/drawing/2014/main" id="{1189CDCA-DB59-A2F6-3744-BCEAB9A61B67}"/>
                </a:ext>
              </a:extLst>
            </p:cNvPr>
            <p:cNvSpPr txBox="1"/>
            <p:nvPr/>
          </p:nvSpPr>
          <p:spPr>
            <a:xfrm>
              <a:off x="1744495" y="3768161"/>
              <a:ext cx="2736486" cy="430887"/>
            </a:xfrm>
            <a:prstGeom prst="rect">
              <a:avLst/>
            </a:prstGeom>
            <a:noFill/>
          </p:spPr>
          <p:txBody>
            <a:bodyPr wrap="square" rtlCol="0">
              <a:spAutoFit/>
            </a:bodyPr>
            <a:lstStyle/>
            <a:p>
              <a:r>
                <a:rPr lang="en-US" sz="1100" dirty="0"/>
                <a:t>Browser invokes AWS Lambda function URL (isolating read/ write traffic)</a:t>
              </a:r>
            </a:p>
          </p:txBody>
        </p:sp>
        <p:grpSp>
          <p:nvGrpSpPr>
            <p:cNvPr id="1041" name="Group 1040">
              <a:extLst>
                <a:ext uri="{FF2B5EF4-FFF2-40B4-BE49-F238E27FC236}">
                  <a16:creationId xmlns:a16="http://schemas.microsoft.com/office/drawing/2014/main" id="{A8773901-633A-0DFB-96F3-85418DF169B1}"/>
                </a:ext>
              </a:extLst>
            </p:cNvPr>
            <p:cNvGrpSpPr/>
            <p:nvPr/>
          </p:nvGrpSpPr>
          <p:grpSpPr>
            <a:xfrm>
              <a:off x="10351868" y="3440201"/>
              <a:ext cx="636925" cy="730885"/>
              <a:chOff x="8236925" y="2293343"/>
              <a:chExt cx="636925" cy="730885"/>
            </a:xfrm>
          </p:grpSpPr>
          <p:pic>
            <p:nvPicPr>
              <p:cNvPr id="1037" name="Picture 1036">
                <a:extLst>
                  <a:ext uri="{FF2B5EF4-FFF2-40B4-BE49-F238E27FC236}">
                    <a16:creationId xmlns:a16="http://schemas.microsoft.com/office/drawing/2014/main" id="{82B670E2-92BD-E542-290C-15AA56B5E6AD}"/>
                  </a:ext>
                </a:extLst>
              </p:cNvPr>
              <p:cNvPicPr>
                <a:picLocks noChangeAspect="1"/>
              </p:cNvPicPr>
              <p:nvPr/>
            </p:nvPicPr>
            <p:blipFill>
              <a:blip r:embed="rId12"/>
              <a:stretch>
                <a:fillRect/>
              </a:stretch>
            </p:blipFill>
            <p:spPr>
              <a:xfrm>
                <a:off x="8236925" y="2844228"/>
                <a:ext cx="636925" cy="180000"/>
              </a:xfrm>
              <a:prstGeom prst="rect">
                <a:avLst/>
              </a:prstGeom>
            </p:spPr>
          </p:pic>
          <p:pic>
            <p:nvPicPr>
              <p:cNvPr id="1039" name="Picture 1038">
                <a:extLst>
                  <a:ext uri="{FF2B5EF4-FFF2-40B4-BE49-F238E27FC236}">
                    <a16:creationId xmlns:a16="http://schemas.microsoft.com/office/drawing/2014/main" id="{783CD3C2-E2F3-3238-0ACC-F030098BF78F}"/>
                  </a:ext>
                </a:extLst>
              </p:cNvPr>
              <p:cNvPicPr>
                <a:picLocks noChangeAspect="1"/>
              </p:cNvPicPr>
              <p:nvPr/>
            </p:nvPicPr>
            <p:blipFill>
              <a:blip r:embed="rId13"/>
              <a:stretch>
                <a:fillRect/>
              </a:stretch>
            </p:blipFill>
            <p:spPr>
              <a:xfrm>
                <a:off x="8240463" y="2293343"/>
                <a:ext cx="540735" cy="576000"/>
              </a:xfrm>
              <a:prstGeom prst="rect">
                <a:avLst/>
              </a:prstGeom>
            </p:spPr>
          </p:pic>
        </p:grpSp>
        <p:cxnSp>
          <p:nvCxnSpPr>
            <p:cNvPr id="1050" name="Connector: Elbow 1049">
              <a:extLst>
                <a:ext uri="{FF2B5EF4-FFF2-40B4-BE49-F238E27FC236}">
                  <a16:creationId xmlns:a16="http://schemas.microsoft.com/office/drawing/2014/main" id="{A4415216-94F0-D240-5C51-97BB49EE2550}"/>
                </a:ext>
              </a:extLst>
            </p:cNvPr>
            <p:cNvCxnSpPr>
              <a:cxnSpLocks/>
            </p:cNvCxnSpPr>
            <p:nvPr/>
          </p:nvCxnSpPr>
          <p:spPr>
            <a:xfrm flipV="1">
              <a:off x="9209647" y="3742657"/>
              <a:ext cx="1044000" cy="1428"/>
            </a:xfrm>
            <a:prstGeom prst="bentConnector3">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5" name="Group 1104">
            <a:extLst>
              <a:ext uri="{FF2B5EF4-FFF2-40B4-BE49-F238E27FC236}">
                <a16:creationId xmlns:a16="http://schemas.microsoft.com/office/drawing/2014/main" id="{4CA4CF45-F00D-3902-FD5B-59E47CC6856A}"/>
              </a:ext>
            </a:extLst>
          </p:cNvPr>
          <p:cNvGrpSpPr/>
          <p:nvPr/>
        </p:nvGrpSpPr>
        <p:grpSpPr>
          <a:xfrm>
            <a:off x="702441" y="4586351"/>
            <a:ext cx="2979390" cy="1957097"/>
            <a:chOff x="702441" y="4586351"/>
            <a:chExt cx="2979390" cy="1957097"/>
          </a:xfrm>
        </p:grpSpPr>
        <p:grpSp>
          <p:nvGrpSpPr>
            <p:cNvPr id="1104" name="Group 1103">
              <a:extLst>
                <a:ext uri="{FF2B5EF4-FFF2-40B4-BE49-F238E27FC236}">
                  <a16:creationId xmlns:a16="http://schemas.microsoft.com/office/drawing/2014/main" id="{4A89A08B-81C3-5A01-C1E4-D5A9AE85F4CC}"/>
                </a:ext>
              </a:extLst>
            </p:cNvPr>
            <p:cNvGrpSpPr/>
            <p:nvPr/>
          </p:nvGrpSpPr>
          <p:grpSpPr>
            <a:xfrm>
              <a:off x="702441" y="4586351"/>
              <a:ext cx="2979390" cy="1957097"/>
              <a:chOff x="702441" y="4586351"/>
              <a:chExt cx="2979390" cy="1957097"/>
            </a:xfrm>
          </p:grpSpPr>
          <p:grpSp>
            <p:nvGrpSpPr>
              <p:cNvPr id="1102" name="Group 1101">
                <a:extLst>
                  <a:ext uri="{FF2B5EF4-FFF2-40B4-BE49-F238E27FC236}">
                    <a16:creationId xmlns:a16="http://schemas.microsoft.com/office/drawing/2014/main" id="{7177C18F-0AB8-B396-331D-01A6DEA0838B}"/>
                  </a:ext>
                </a:extLst>
              </p:cNvPr>
              <p:cNvGrpSpPr/>
              <p:nvPr/>
            </p:nvGrpSpPr>
            <p:grpSpPr>
              <a:xfrm>
                <a:off x="805429" y="5716329"/>
                <a:ext cx="2876402" cy="827119"/>
                <a:chOff x="805429" y="5716329"/>
                <a:chExt cx="2876402" cy="827119"/>
              </a:xfrm>
            </p:grpSpPr>
            <p:sp>
              <p:nvSpPr>
                <p:cNvPr id="17" name="Rectangle: Single Corner Snipped 16">
                  <a:extLst>
                    <a:ext uri="{FF2B5EF4-FFF2-40B4-BE49-F238E27FC236}">
                      <a16:creationId xmlns:a16="http://schemas.microsoft.com/office/drawing/2014/main" id="{2225B105-8C29-75FA-B655-4280ABE4FC3C}"/>
                    </a:ext>
                  </a:extLst>
                </p:cNvPr>
                <p:cNvSpPr/>
                <p:nvPr/>
              </p:nvSpPr>
              <p:spPr>
                <a:xfrm>
                  <a:off x="857759" y="5736182"/>
                  <a:ext cx="2824072" cy="807266"/>
                </a:xfrm>
                <a:prstGeom prst="snip1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b="1" dirty="0">
                    <a:solidFill>
                      <a:schemeClr val="tx1"/>
                    </a:solidFill>
                  </a:endParaRPr>
                </a:p>
              </p:txBody>
            </p:sp>
            <p:sp>
              <p:nvSpPr>
                <p:cNvPr id="16" name="TextBox 15">
                  <a:extLst>
                    <a:ext uri="{FF2B5EF4-FFF2-40B4-BE49-F238E27FC236}">
                      <a16:creationId xmlns:a16="http://schemas.microsoft.com/office/drawing/2014/main" id="{A1FE69D3-9998-690F-352D-2BCCBD6F5723}"/>
                    </a:ext>
                  </a:extLst>
                </p:cNvPr>
                <p:cNvSpPr txBox="1"/>
                <p:nvPr/>
              </p:nvSpPr>
              <p:spPr>
                <a:xfrm>
                  <a:off x="805429" y="5716329"/>
                  <a:ext cx="2145752" cy="276999"/>
                </a:xfrm>
                <a:prstGeom prst="rect">
                  <a:avLst/>
                </a:prstGeom>
                <a:noFill/>
              </p:spPr>
              <p:txBody>
                <a:bodyPr wrap="square" rtlCol="0">
                  <a:spAutoFit/>
                </a:bodyPr>
                <a:lstStyle/>
                <a:p>
                  <a:r>
                    <a:rPr lang="en-US" sz="1200" b="1" dirty="0">
                      <a:solidFill>
                        <a:schemeClr val="tx1"/>
                      </a:solidFill>
                    </a:rPr>
                    <a:t>WebAR dev. tools</a:t>
                  </a:r>
                </a:p>
              </p:txBody>
            </p:sp>
          </p:grpSp>
          <p:grpSp>
            <p:nvGrpSpPr>
              <p:cNvPr id="1044" name="Group 1043">
                <a:extLst>
                  <a:ext uri="{FF2B5EF4-FFF2-40B4-BE49-F238E27FC236}">
                    <a16:creationId xmlns:a16="http://schemas.microsoft.com/office/drawing/2014/main" id="{BF225221-5B0F-4204-580B-388C35C67E2E}"/>
                  </a:ext>
                </a:extLst>
              </p:cNvPr>
              <p:cNvGrpSpPr/>
              <p:nvPr/>
            </p:nvGrpSpPr>
            <p:grpSpPr>
              <a:xfrm>
                <a:off x="702441" y="4586351"/>
                <a:ext cx="1178571" cy="753432"/>
                <a:chOff x="1189350" y="4632898"/>
                <a:chExt cx="1178571" cy="753432"/>
              </a:xfrm>
            </p:grpSpPr>
            <p:pic>
              <p:nvPicPr>
                <p:cNvPr id="13" name="Picture 8" descr="Developer - Free seo and web icons">
                  <a:extLst>
                    <a:ext uri="{FF2B5EF4-FFF2-40B4-BE49-F238E27FC236}">
                      <a16:creationId xmlns:a16="http://schemas.microsoft.com/office/drawing/2014/main" id="{A5956162-5E3A-23F6-ED8D-7D006C4BB6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8454" y="4632898"/>
                  <a:ext cx="552926" cy="552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F0BBF6-4ECC-789B-62FF-4C6A989D02AD}"/>
                    </a:ext>
                  </a:extLst>
                </p:cNvPr>
                <p:cNvSpPr txBox="1"/>
                <p:nvPr/>
              </p:nvSpPr>
              <p:spPr>
                <a:xfrm>
                  <a:off x="1189350" y="5140109"/>
                  <a:ext cx="1178571" cy="246221"/>
                </a:xfrm>
                <a:prstGeom prst="rect">
                  <a:avLst/>
                </a:prstGeom>
                <a:noFill/>
              </p:spPr>
              <p:txBody>
                <a:bodyPr wrap="square" rtlCol="0">
                  <a:spAutoFit/>
                </a:bodyPr>
                <a:lstStyle/>
                <a:p>
                  <a:r>
                    <a:rPr lang="en-US" sz="1000" b="1" dirty="0">
                      <a:solidFill>
                        <a:srgbClr val="A100FF"/>
                      </a:solidFill>
                    </a:rPr>
                    <a:t>Developer’s device</a:t>
                  </a:r>
                </a:p>
              </p:txBody>
            </p:sp>
          </p:grpSp>
        </p:grpSp>
        <p:cxnSp>
          <p:nvCxnSpPr>
            <p:cNvPr id="1070" name="Straight Arrow Connector 1069">
              <a:extLst>
                <a:ext uri="{FF2B5EF4-FFF2-40B4-BE49-F238E27FC236}">
                  <a16:creationId xmlns:a16="http://schemas.microsoft.com/office/drawing/2014/main" id="{E282CD0E-F43C-408C-F147-6888E9DD6EC2}"/>
                </a:ext>
              </a:extLst>
            </p:cNvPr>
            <p:cNvCxnSpPr>
              <a:cxnSpLocks/>
            </p:cNvCxnSpPr>
            <p:nvPr/>
          </p:nvCxnSpPr>
          <p:spPr>
            <a:xfrm flipV="1">
              <a:off x="1289659" y="5339783"/>
              <a:ext cx="0" cy="324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C0EA0FA-048D-C58B-65EE-99142F36CB96}"/>
              </a:ext>
            </a:extLst>
          </p:cNvPr>
          <p:cNvPicPr>
            <a:picLocks noChangeAspect="1"/>
          </p:cNvPicPr>
          <p:nvPr/>
        </p:nvPicPr>
        <p:blipFill>
          <a:blip r:embed="rId15"/>
          <a:stretch>
            <a:fillRect/>
          </a:stretch>
        </p:blipFill>
        <p:spPr>
          <a:xfrm>
            <a:off x="1591876" y="5948944"/>
            <a:ext cx="521051" cy="548527"/>
          </a:xfrm>
          <a:prstGeom prst="rect">
            <a:avLst/>
          </a:prstGeom>
        </p:spPr>
      </p:pic>
      <p:pic>
        <p:nvPicPr>
          <p:cNvPr id="1055" name="Picture 1054">
            <a:extLst>
              <a:ext uri="{FF2B5EF4-FFF2-40B4-BE49-F238E27FC236}">
                <a16:creationId xmlns:a16="http://schemas.microsoft.com/office/drawing/2014/main" id="{2A214980-D7DD-F891-12EA-91B599C6CE6F}"/>
              </a:ext>
            </a:extLst>
          </p:cNvPr>
          <p:cNvPicPr>
            <a:picLocks noChangeAspect="1"/>
          </p:cNvPicPr>
          <p:nvPr/>
        </p:nvPicPr>
        <p:blipFill>
          <a:blip r:embed="rId16"/>
          <a:stretch>
            <a:fillRect/>
          </a:stretch>
        </p:blipFill>
        <p:spPr>
          <a:xfrm>
            <a:off x="915078" y="6219816"/>
            <a:ext cx="662303" cy="285765"/>
          </a:xfrm>
          <a:prstGeom prst="rect">
            <a:avLst/>
          </a:prstGeom>
        </p:spPr>
      </p:pic>
      <p:pic>
        <p:nvPicPr>
          <p:cNvPr id="1057" name="Picture 1056">
            <a:extLst>
              <a:ext uri="{FF2B5EF4-FFF2-40B4-BE49-F238E27FC236}">
                <a16:creationId xmlns:a16="http://schemas.microsoft.com/office/drawing/2014/main" id="{192E2AAF-5769-0FDD-5CD3-141BC69B0A71}"/>
              </a:ext>
            </a:extLst>
          </p:cNvPr>
          <p:cNvPicPr>
            <a:picLocks noChangeAspect="1"/>
          </p:cNvPicPr>
          <p:nvPr/>
        </p:nvPicPr>
        <p:blipFill>
          <a:blip r:embed="rId17"/>
          <a:stretch>
            <a:fillRect/>
          </a:stretch>
        </p:blipFill>
        <p:spPr>
          <a:xfrm>
            <a:off x="915078" y="5956034"/>
            <a:ext cx="662400" cy="243713"/>
          </a:xfrm>
          <a:prstGeom prst="rect">
            <a:avLst/>
          </a:prstGeom>
        </p:spPr>
      </p:pic>
      <p:grpSp>
        <p:nvGrpSpPr>
          <p:cNvPr id="1090" name="Group 1089">
            <a:extLst>
              <a:ext uri="{FF2B5EF4-FFF2-40B4-BE49-F238E27FC236}">
                <a16:creationId xmlns:a16="http://schemas.microsoft.com/office/drawing/2014/main" id="{C43EAF8E-C186-59CD-64BB-F37826D22F61}"/>
              </a:ext>
            </a:extLst>
          </p:cNvPr>
          <p:cNvGrpSpPr/>
          <p:nvPr/>
        </p:nvGrpSpPr>
        <p:grpSpPr>
          <a:xfrm>
            <a:off x="3445850" y="2220836"/>
            <a:ext cx="4438323" cy="1228747"/>
            <a:chOff x="3445850" y="2220836"/>
            <a:chExt cx="4438323" cy="1228747"/>
          </a:xfrm>
        </p:grpSpPr>
        <p:grpSp>
          <p:nvGrpSpPr>
            <p:cNvPr id="1099" name="Group 1098">
              <a:extLst>
                <a:ext uri="{FF2B5EF4-FFF2-40B4-BE49-F238E27FC236}">
                  <a16:creationId xmlns:a16="http://schemas.microsoft.com/office/drawing/2014/main" id="{EF938977-2276-BFDB-7B91-92873BDF4E3B}"/>
                </a:ext>
              </a:extLst>
            </p:cNvPr>
            <p:cNvGrpSpPr/>
            <p:nvPr/>
          </p:nvGrpSpPr>
          <p:grpSpPr>
            <a:xfrm>
              <a:off x="3445850" y="2220836"/>
              <a:ext cx="763956" cy="1203608"/>
              <a:chOff x="3643913" y="1365178"/>
              <a:chExt cx="763956" cy="1203608"/>
            </a:xfrm>
          </p:grpSpPr>
          <p:sp>
            <p:nvSpPr>
              <p:cNvPr id="1074" name="TextBox 1073">
                <a:extLst>
                  <a:ext uri="{FF2B5EF4-FFF2-40B4-BE49-F238E27FC236}">
                    <a16:creationId xmlns:a16="http://schemas.microsoft.com/office/drawing/2014/main" id="{BFEE07D1-DD54-FF42-F148-4F95C1127AE0}"/>
                  </a:ext>
                </a:extLst>
              </p:cNvPr>
              <p:cNvSpPr txBox="1"/>
              <p:nvPr/>
            </p:nvSpPr>
            <p:spPr>
              <a:xfrm>
                <a:off x="3831488" y="2322565"/>
                <a:ext cx="452547" cy="246221"/>
              </a:xfrm>
              <a:prstGeom prst="rect">
                <a:avLst/>
              </a:prstGeom>
              <a:noFill/>
            </p:spPr>
            <p:txBody>
              <a:bodyPr wrap="square" rtlCol="0">
                <a:spAutoFit/>
              </a:bodyPr>
              <a:lstStyle/>
              <a:p>
                <a:r>
                  <a:rPr lang="en-US" sz="1000" b="1" dirty="0">
                    <a:solidFill>
                      <a:srgbClr val="A100FF"/>
                    </a:solidFill>
                  </a:rPr>
                  <a:t>CDN</a:t>
                </a:r>
              </a:p>
            </p:txBody>
          </p:sp>
          <p:pic>
            <p:nvPicPr>
              <p:cNvPr id="24" name="Picture 23">
                <a:extLst>
                  <a:ext uri="{FF2B5EF4-FFF2-40B4-BE49-F238E27FC236}">
                    <a16:creationId xmlns:a16="http://schemas.microsoft.com/office/drawing/2014/main" id="{E1DD9A9C-6309-8D76-0E72-82AE54387F8C}"/>
                  </a:ext>
                </a:extLst>
              </p:cNvPr>
              <p:cNvPicPr>
                <a:picLocks noChangeAspect="1"/>
              </p:cNvPicPr>
              <p:nvPr/>
            </p:nvPicPr>
            <p:blipFill>
              <a:blip r:embed="rId18"/>
              <a:stretch>
                <a:fillRect/>
              </a:stretch>
            </p:blipFill>
            <p:spPr>
              <a:xfrm>
                <a:off x="3643913" y="1365178"/>
                <a:ext cx="763956" cy="993501"/>
              </a:xfrm>
              <a:prstGeom prst="rect">
                <a:avLst/>
              </a:prstGeom>
            </p:spPr>
          </p:pic>
        </p:grpSp>
        <p:grpSp>
          <p:nvGrpSpPr>
            <p:cNvPr id="1080" name="Group 1079">
              <a:extLst>
                <a:ext uri="{FF2B5EF4-FFF2-40B4-BE49-F238E27FC236}">
                  <a16:creationId xmlns:a16="http://schemas.microsoft.com/office/drawing/2014/main" id="{282E57FE-F5FD-CC5F-FEEC-C3CF4B7B69C5}"/>
                </a:ext>
              </a:extLst>
            </p:cNvPr>
            <p:cNvGrpSpPr/>
            <p:nvPr/>
          </p:nvGrpSpPr>
          <p:grpSpPr>
            <a:xfrm>
              <a:off x="6632440" y="2374559"/>
              <a:ext cx="1251733" cy="1075024"/>
              <a:chOff x="8397738" y="1820457"/>
              <a:chExt cx="1251733" cy="1075024"/>
            </a:xfrm>
          </p:grpSpPr>
          <p:pic>
            <p:nvPicPr>
              <p:cNvPr id="32" name="Picture 31">
                <a:extLst>
                  <a:ext uri="{FF2B5EF4-FFF2-40B4-BE49-F238E27FC236}">
                    <a16:creationId xmlns:a16="http://schemas.microsoft.com/office/drawing/2014/main" id="{DFD68E47-CB23-B16F-A6DA-468E35F1C4C4}"/>
                  </a:ext>
                </a:extLst>
              </p:cNvPr>
              <p:cNvPicPr>
                <a:picLocks noChangeAspect="1"/>
              </p:cNvPicPr>
              <p:nvPr/>
            </p:nvPicPr>
            <p:blipFill>
              <a:blip r:embed="rId10"/>
              <a:stretch>
                <a:fillRect/>
              </a:stretch>
            </p:blipFill>
            <p:spPr>
              <a:xfrm>
                <a:off x="8615493" y="1820457"/>
                <a:ext cx="802949" cy="715155"/>
              </a:xfrm>
              <a:prstGeom prst="rect">
                <a:avLst/>
              </a:prstGeom>
            </p:spPr>
          </p:pic>
          <p:sp>
            <p:nvSpPr>
              <p:cNvPr id="36" name="TextBox 35">
                <a:extLst>
                  <a:ext uri="{FF2B5EF4-FFF2-40B4-BE49-F238E27FC236}">
                    <a16:creationId xmlns:a16="http://schemas.microsoft.com/office/drawing/2014/main" id="{EF33DB21-63AA-7D3B-AAB1-61D419FA1E76}"/>
                  </a:ext>
                </a:extLst>
              </p:cNvPr>
              <p:cNvSpPr txBox="1"/>
              <p:nvPr/>
            </p:nvSpPr>
            <p:spPr>
              <a:xfrm>
                <a:off x="8397738" y="2495371"/>
                <a:ext cx="1251733" cy="400110"/>
              </a:xfrm>
              <a:prstGeom prst="rect">
                <a:avLst/>
              </a:prstGeom>
              <a:noFill/>
            </p:spPr>
            <p:txBody>
              <a:bodyPr wrap="square" rtlCol="0">
                <a:spAutoFit/>
              </a:bodyPr>
              <a:lstStyle/>
              <a:p>
                <a:pPr algn="ctr"/>
                <a:r>
                  <a:rPr lang="en-US" sz="1000" b="1" dirty="0">
                    <a:solidFill>
                      <a:srgbClr val="A100FF"/>
                    </a:solidFill>
                  </a:rPr>
                  <a:t>Front-end</a:t>
                </a:r>
              </a:p>
              <a:p>
                <a:pPr algn="ctr"/>
                <a:r>
                  <a:rPr lang="en-US" sz="1000" b="1" dirty="0">
                    <a:solidFill>
                      <a:srgbClr val="A100FF"/>
                    </a:solidFill>
                  </a:rPr>
                  <a:t>static asset hosting</a:t>
                </a:r>
              </a:p>
            </p:txBody>
          </p:sp>
        </p:grpSp>
        <p:cxnSp>
          <p:nvCxnSpPr>
            <p:cNvPr id="1089" name="Straight Arrow Connector 1088">
              <a:extLst>
                <a:ext uri="{FF2B5EF4-FFF2-40B4-BE49-F238E27FC236}">
                  <a16:creationId xmlns:a16="http://schemas.microsoft.com/office/drawing/2014/main" id="{5ACB32F8-AF98-FEF9-5B3D-CE8672490765}"/>
                </a:ext>
              </a:extLst>
            </p:cNvPr>
            <p:cNvCxnSpPr>
              <a:stCxn id="24" idx="3"/>
              <a:endCxn id="32" idx="1"/>
            </p:cNvCxnSpPr>
            <p:nvPr/>
          </p:nvCxnSpPr>
          <p:spPr>
            <a:xfrm>
              <a:off x="4209806" y="2717587"/>
              <a:ext cx="2640389" cy="14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060A0860-33A4-5F51-B213-BF29B099BE36}"/>
              </a:ext>
            </a:extLst>
          </p:cNvPr>
          <p:cNvGrpSpPr/>
          <p:nvPr/>
        </p:nvGrpSpPr>
        <p:grpSpPr>
          <a:xfrm>
            <a:off x="2128778" y="5945960"/>
            <a:ext cx="1424924" cy="555544"/>
            <a:chOff x="2128778" y="5945960"/>
            <a:chExt cx="1424924" cy="555544"/>
          </a:xfrm>
        </p:grpSpPr>
        <p:grpSp>
          <p:nvGrpSpPr>
            <p:cNvPr id="1106" name="Group 1105">
              <a:extLst>
                <a:ext uri="{FF2B5EF4-FFF2-40B4-BE49-F238E27FC236}">
                  <a16:creationId xmlns:a16="http://schemas.microsoft.com/office/drawing/2014/main" id="{DA904B1C-DB6E-2A09-09E9-A27637FB69F1}"/>
                </a:ext>
              </a:extLst>
            </p:cNvPr>
            <p:cNvGrpSpPr/>
            <p:nvPr/>
          </p:nvGrpSpPr>
          <p:grpSpPr>
            <a:xfrm>
              <a:off x="2128778" y="5945960"/>
              <a:ext cx="1424924" cy="555544"/>
              <a:chOff x="2126400" y="5941928"/>
              <a:chExt cx="1424924" cy="555544"/>
            </a:xfrm>
          </p:grpSpPr>
          <p:pic>
            <p:nvPicPr>
              <p:cNvPr id="14" name="Picture 4" descr="GitHub - araujocristian/webpack-exercicios">
                <a:extLst>
                  <a:ext uri="{FF2B5EF4-FFF2-40B4-BE49-F238E27FC236}">
                    <a16:creationId xmlns:a16="http://schemas.microsoft.com/office/drawing/2014/main" id="{3A4C3373-7908-9BD2-A962-A23CCC41560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319" t="8893" r="16768" b="7998"/>
              <a:stretch/>
            </p:blipFill>
            <p:spPr bwMode="auto">
              <a:xfrm>
                <a:off x="2126400" y="5948944"/>
                <a:ext cx="439037" cy="548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ial by Data - Babel">
                <a:extLst>
                  <a:ext uri="{FF2B5EF4-FFF2-40B4-BE49-F238E27FC236}">
                    <a16:creationId xmlns:a16="http://schemas.microsoft.com/office/drawing/2014/main" id="{3FFF8BC2-96CC-0D6F-37B7-BB298A1D6A6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9691" b="28068"/>
              <a:stretch/>
            </p:blipFill>
            <p:spPr bwMode="auto">
              <a:xfrm>
                <a:off x="2581699" y="5953382"/>
                <a:ext cx="506086" cy="2179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veloping Serverless Applications on AWS using AWS Serverless Application  Model (SAM) | by Dev Ops | Medium">
                <a:extLst>
                  <a:ext uri="{FF2B5EF4-FFF2-40B4-BE49-F238E27FC236}">
                    <a16:creationId xmlns:a16="http://schemas.microsoft.com/office/drawing/2014/main" id="{E45A787C-376E-9743-5B38-232CE3B8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12287" y="5941928"/>
                <a:ext cx="439037" cy="549114"/>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39B5C936-ABD1-DEF2-679C-F13C3E23070C}"/>
                </a:ext>
              </a:extLst>
            </p:cNvPr>
            <p:cNvPicPr>
              <a:picLocks noChangeAspect="1"/>
            </p:cNvPicPr>
            <p:nvPr/>
          </p:nvPicPr>
          <p:blipFill>
            <a:blip r:embed="rId22"/>
            <a:stretch>
              <a:fillRect/>
            </a:stretch>
          </p:blipFill>
          <p:spPr>
            <a:xfrm>
              <a:off x="2588580" y="6228076"/>
              <a:ext cx="501583" cy="267511"/>
            </a:xfrm>
            <a:prstGeom prst="rect">
              <a:avLst/>
            </a:prstGeom>
          </p:spPr>
        </p:pic>
      </p:grpSp>
    </p:spTree>
    <p:extLst>
      <p:ext uri="{BB962C8B-B14F-4D97-AF65-F5344CB8AC3E}">
        <p14:creationId xmlns:p14="http://schemas.microsoft.com/office/powerpoint/2010/main" val="9268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RM 2022">
  <a:themeElements>
    <a:clrScheme name="FORM Accenture 2022">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FORM 2022" id="{B70530F8-F099-48E3-8712-D29D804AA6FF}" vid="{D47D88AB-2AAB-424C-8406-EC9E34B5B9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bef0ac6-58b2-4acb-91cf-d344f8864752}" enabled="1" method="Privileged" siteId="{e0793d39-0939-496d-b129-198edd916feb}" removed="0"/>
</clbl:labelList>
</file>

<file path=docProps/app.xml><?xml version="1.0" encoding="utf-8"?>
<Properties xmlns="http://schemas.openxmlformats.org/officeDocument/2006/extended-properties" xmlns:vt="http://schemas.openxmlformats.org/officeDocument/2006/docPropsVTypes">
  <TotalTime>2213</TotalTime>
  <Words>11903</Words>
  <Application>Microsoft Office PowerPoint</Application>
  <PresentationFormat>Widescreen</PresentationFormat>
  <Paragraphs>1881</Paragraphs>
  <Slides>36</Slides>
  <Notes>24</Notes>
  <HiddenSlides>1</HiddenSlides>
  <MMClips>5</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akkurat</vt:lpstr>
      <vt:lpstr>Arial</vt:lpstr>
      <vt:lpstr>Calibri</vt:lpstr>
      <vt:lpstr>Calibri (Body)</vt:lpstr>
      <vt:lpstr>Calibri Light</vt:lpstr>
      <vt:lpstr>Graphik</vt:lpstr>
      <vt:lpstr>Graphik Semibold</vt:lpstr>
      <vt:lpstr>Graphik-Semibold</vt:lpstr>
      <vt:lpstr>GT Sectra Fine</vt:lpstr>
      <vt:lpstr>GT Sectra Fine Rg</vt:lpstr>
      <vt:lpstr>System Font</vt:lpstr>
      <vt:lpstr>Office Theme</vt:lpstr>
      <vt:lpstr>FORM 2022</vt:lpstr>
      <vt:lpstr>Augmented Reality Implementation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Phan</dc:creator>
  <cp:lastModifiedBy>Phan, Kristen</cp:lastModifiedBy>
  <cp:revision>269</cp:revision>
  <dcterms:created xsi:type="dcterms:W3CDTF">2022-08-15T15:08:26Z</dcterms:created>
  <dcterms:modified xsi:type="dcterms:W3CDTF">2023-01-24T12:19:57Z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ef0ac6-58b2-4acb-91cf-d344f8864752_Enabled">
    <vt:lpwstr>true</vt:lpwstr>
  </property>
  <property fmtid="{D5CDD505-2E9C-101B-9397-08002B2CF9AE}" pid="3" name="MSIP_Label_7bef0ac6-58b2-4acb-91cf-d344f8864752_SetDate">
    <vt:lpwstr>2022-08-16T06:29:58Z</vt:lpwstr>
  </property>
  <property fmtid="{D5CDD505-2E9C-101B-9397-08002B2CF9AE}" pid="4" name="MSIP_Label_7bef0ac6-58b2-4acb-91cf-d344f8864752_Method">
    <vt:lpwstr>Privileged</vt:lpwstr>
  </property>
  <property fmtid="{D5CDD505-2E9C-101B-9397-08002B2CF9AE}" pid="5" name="MSIP_Label_7bef0ac6-58b2-4acb-91cf-d344f8864752_Name">
    <vt:lpwstr>Business Available to Public (unencrypted)</vt:lpwstr>
  </property>
  <property fmtid="{D5CDD505-2E9C-101B-9397-08002B2CF9AE}" pid="6" name="MSIP_Label_7bef0ac6-58b2-4acb-91cf-d344f8864752_SiteId">
    <vt:lpwstr>e0793d39-0939-496d-b129-198edd916feb</vt:lpwstr>
  </property>
  <property fmtid="{D5CDD505-2E9C-101B-9397-08002B2CF9AE}" pid="7" name="MSIP_Label_7bef0ac6-58b2-4acb-91cf-d344f8864752_ActionId">
    <vt:lpwstr>02741575-81e8-400c-bdfc-fa7b58e001d4</vt:lpwstr>
  </property>
  <property fmtid="{D5CDD505-2E9C-101B-9397-08002B2CF9AE}" pid="8" name="MSIP_Label_7bef0ac6-58b2-4acb-91cf-d344f8864752_ContentBits">
    <vt:lpwstr>0</vt:lpwstr>
  </property>
</Properties>
</file>